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74"/>
  </p:notesMasterIdLst>
  <p:sldIdLst>
    <p:sldId id="258" r:id="rId2"/>
    <p:sldId id="260" r:id="rId3"/>
    <p:sldId id="261" r:id="rId4"/>
    <p:sldId id="263" r:id="rId5"/>
    <p:sldId id="342" r:id="rId6"/>
    <p:sldId id="262" r:id="rId7"/>
    <p:sldId id="264" r:id="rId8"/>
    <p:sldId id="282" r:id="rId9"/>
    <p:sldId id="283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6" r:id="rId27"/>
    <p:sldId id="345" r:id="rId28"/>
    <p:sldId id="299" r:id="rId29"/>
    <p:sldId id="305" r:id="rId30"/>
    <p:sldId id="288" r:id="rId31"/>
    <p:sldId id="334" r:id="rId32"/>
    <p:sldId id="290" r:id="rId33"/>
    <p:sldId id="291" r:id="rId34"/>
    <p:sldId id="306" r:id="rId35"/>
    <p:sldId id="284" r:id="rId36"/>
    <p:sldId id="295" r:id="rId37"/>
    <p:sldId id="304" r:id="rId38"/>
    <p:sldId id="307" r:id="rId39"/>
    <p:sldId id="308" r:id="rId40"/>
    <p:sldId id="312" r:id="rId41"/>
    <p:sldId id="310" r:id="rId42"/>
    <p:sldId id="311" r:id="rId43"/>
    <p:sldId id="346" r:id="rId44"/>
    <p:sldId id="347" r:id="rId45"/>
    <p:sldId id="317" r:id="rId46"/>
    <p:sldId id="292" r:id="rId47"/>
    <p:sldId id="293" r:id="rId48"/>
    <p:sldId id="328" r:id="rId49"/>
    <p:sldId id="330" r:id="rId50"/>
    <p:sldId id="331" r:id="rId51"/>
    <p:sldId id="348" r:id="rId52"/>
    <p:sldId id="332" r:id="rId53"/>
    <p:sldId id="333" r:id="rId54"/>
    <p:sldId id="323" r:id="rId55"/>
    <p:sldId id="303" r:id="rId56"/>
    <p:sldId id="335" r:id="rId57"/>
    <p:sldId id="336" r:id="rId58"/>
    <p:sldId id="343" r:id="rId59"/>
    <p:sldId id="294" r:id="rId60"/>
    <p:sldId id="313" r:id="rId61"/>
    <p:sldId id="349" r:id="rId62"/>
    <p:sldId id="340" r:id="rId63"/>
    <p:sldId id="341" r:id="rId64"/>
    <p:sldId id="287" r:id="rId65"/>
    <p:sldId id="315" r:id="rId66"/>
    <p:sldId id="316" r:id="rId67"/>
    <p:sldId id="309" r:id="rId68"/>
    <p:sldId id="350" r:id="rId69"/>
    <p:sldId id="337" r:id="rId70"/>
    <p:sldId id="338" r:id="rId71"/>
    <p:sldId id="314" r:id="rId72"/>
    <p:sldId id="34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a Vanessa Fernandes" initials="KVF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09C80"/>
    <a:srgbClr val="319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60"/>
  </p:normalViewPr>
  <p:slideViewPr>
    <p:cSldViewPr snapToGrid="0">
      <p:cViewPr varScale="1">
        <p:scale>
          <a:sx n="97" d="100"/>
          <a:sy n="97" d="100"/>
        </p:scale>
        <p:origin x="216" y="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FD3B-6ECC-284F-B38C-6BCC7B58E5DB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183B9-08CC-4842-BDCD-DC5E04BE16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87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7A26-D2D0-B14B-B737-5BEFEE6B739D}" type="datetime1">
              <a:rPr lang="pt-BR" smtClean="0"/>
              <a:t>07/07/2020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B5125-9A53-9D47-B53E-B01BC0DD4FD6}" type="datetime1">
              <a:rPr lang="pt-BR" smtClean="0"/>
              <a:t>07/07/2020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8DD3-3CCD-FC4F-9C42-8F895136CCC9}" type="datetime1">
              <a:rPr lang="pt-BR" smtClean="0"/>
              <a:t>07/07/2020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970" y="88901"/>
            <a:ext cx="9715500" cy="1016000"/>
          </a:xfrm>
        </p:spPr>
        <p:txBody>
          <a:bodyPr/>
          <a:lstStyle>
            <a:lvl1pPr marL="0"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970" y="1522025"/>
            <a:ext cx="1005840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7B13-A36B-EA4C-8DB0-13211B639B2F}" type="datetime1">
              <a:rPr lang="pt-BR" smtClean="0"/>
              <a:t>07/07/2020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9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F7AF-7B52-1844-9859-BB93E70AFDCD}" type="datetime1">
              <a:rPr lang="pt-BR" smtClean="0"/>
              <a:t>07/07/2020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4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C0C-3551-764E-B4DF-A31AAF1B09E7}" type="datetime1">
              <a:rPr lang="pt-BR" smtClean="0"/>
              <a:t>07/07/2020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AA99-B59F-AB44-AC7D-2AAE3B7B5A87}" type="datetime1">
              <a:rPr lang="pt-BR" smtClean="0"/>
              <a:t>07/07/2020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A672-E803-374E-A84A-2B0C1D7FF5F7}" type="datetime1">
              <a:rPr lang="pt-BR" smtClean="0"/>
              <a:t>07/07/2020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0648-2336-D94D-80A6-9BBE11D09E1F}" type="datetime1">
              <a:rPr lang="pt-BR" smtClean="0"/>
              <a:t>07/07/2020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0535B-5D32-354C-92FA-3C869ABE646A}" type="datetime1">
              <a:rPr lang="pt-BR" smtClean="0"/>
              <a:t>07/07/2020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665B-5011-564C-8F5B-EBC7DEFC724B}" type="datetime1">
              <a:rPr lang="pt-BR" smtClean="0"/>
              <a:t>07/07/2020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070" y="190394"/>
            <a:ext cx="10230622" cy="935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5C839F-39E6-C348-8160-C7EE8B246A93}" type="datetime1">
              <a:rPr lang="pt-BR" smtClean="0"/>
              <a:t>07/07/2020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Microfarad - Todos direitos reservados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4AC6C2-ED9D-4B1E-AA7E-9CD65893C0B8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61732" y="112541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r="73808" b="19870"/>
          <a:stretch/>
        </p:blipFill>
        <p:spPr>
          <a:xfrm>
            <a:off x="11155680" y="170803"/>
            <a:ext cx="862574" cy="9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99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jpeg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2052" name="Picture 4" descr="http://exor-robotics.com/base/uploads/2015/07/ardui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03" y="136064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40970" y="1738648"/>
            <a:ext cx="485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que é o </a:t>
            </a:r>
            <a:r>
              <a:rPr lang="pt-BR" sz="2800" dirty="0" err="1"/>
              <a:t>Arduino</a:t>
            </a:r>
            <a:r>
              <a:rPr lang="pt-BR" sz="2800" dirty="0"/>
              <a:t>?</a:t>
            </a:r>
            <a:endParaRPr lang="en-US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970" y="2574078"/>
            <a:ext cx="5070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 err="1"/>
              <a:t>Microcontrolador</a:t>
            </a:r>
            <a:r>
              <a:rPr lang="pt-BR" sz="2400" dirty="0"/>
              <a:t> de placa única, projetado para tornar mais acessível o aprendizado  de eletrônica, a construção de protótipos e desenvolvimento de projetos.</a:t>
            </a:r>
            <a:endParaRPr lang="en-US" sz="240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8F4058-DB5F-1747-B374-C37794C9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97685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orvir.org/wp-content/uploads/2014/07/Pr%C3%A1tica-no-Ensino-Engenhar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89"/>
            <a:ext cx="12192000" cy="497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4974927"/>
            <a:ext cx="12192000" cy="1309963"/>
          </a:xfrm>
          <a:prstGeom prst="rect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739650"/>
            <a:ext cx="11830050" cy="272813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Mão na Massa - Instalação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F197400-299A-B643-A2FA-D52BC169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87141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7" t="25716" r="31760" b="33325"/>
          <a:stretch/>
        </p:blipFill>
        <p:spPr>
          <a:xfrm>
            <a:off x="2322685" y="1390918"/>
            <a:ext cx="6945614" cy="43015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D790EE3-AEAD-6D40-9D12-813EB3FD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59" y="1676040"/>
            <a:ext cx="1366986" cy="1592136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DAD39A8-C023-1F48-A88E-5435E7EA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5809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4" t="25340" r="32817" b="30883"/>
          <a:stretch/>
        </p:blipFill>
        <p:spPr>
          <a:xfrm>
            <a:off x="2348414" y="1326524"/>
            <a:ext cx="6761753" cy="4647457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3ECFFF-C3BB-DB44-AAAC-CD4E8B74C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616567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5" t="27914" r="34415" b="33890"/>
          <a:stretch/>
        </p:blipFill>
        <p:spPr>
          <a:xfrm>
            <a:off x="2939369" y="1598763"/>
            <a:ext cx="5831144" cy="4012404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5FDB966-88F7-1B4E-8A01-4AB9A702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117145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9" t="26655" r="33556" b="33325"/>
          <a:stretch/>
        </p:blipFill>
        <p:spPr>
          <a:xfrm>
            <a:off x="3116687" y="1670908"/>
            <a:ext cx="5615188" cy="3883232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82A1DE7-6F9F-994F-81E9-BE6ACB1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963141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8" t="23460" r="33873" b="27313"/>
          <a:stretch/>
        </p:blipFill>
        <p:spPr>
          <a:xfrm>
            <a:off x="3127513" y="1498862"/>
            <a:ext cx="5668758" cy="4368992"/>
          </a:xfrm>
          <a:prstGeom prst="rect">
            <a:avLst/>
          </a:prstGeom>
        </p:spPr>
      </p:pic>
      <p:pic>
        <p:nvPicPr>
          <p:cNvPr id="3074" name="Picture 2" descr="http://www.afrsolucoes.com.br/img/fotos/boneco-n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79" y="3499945"/>
            <a:ext cx="1800225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C7AC7F0-517A-E64C-81FF-D03AC805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76284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1" t="27970" r="32077" b="42156"/>
          <a:stretch/>
        </p:blipFill>
        <p:spPr>
          <a:xfrm>
            <a:off x="2286141" y="1918523"/>
            <a:ext cx="7373014" cy="3362246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6D85F6-9BD3-A44B-B471-FCCFACC0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108331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8" t="23837" r="33768" b="26372"/>
          <a:stretch/>
        </p:blipFill>
        <p:spPr>
          <a:xfrm>
            <a:off x="3089471" y="1579248"/>
            <a:ext cx="5656744" cy="4345034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A58D74-237E-4545-AB2E-971F50E2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1644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4" t="27973" r="32394" b="33700"/>
          <a:stretch/>
        </p:blipFill>
        <p:spPr>
          <a:xfrm>
            <a:off x="3026533" y="1812562"/>
            <a:ext cx="5867639" cy="3583686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0D901-D93C-7D49-942E-756851E95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39122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4" t="27971" r="33028" b="34264"/>
          <a:stretch/>
        </p:blipFill>
        <p:spPr>
          <a:xfrm>
            <a:off x="2809694" y="1687132"/>
            <a:ext cx="6199802" cy="3799268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B4F6D03-EDE7-CC43-B164-A71997DB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16785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4" name="Picture 4" descr="http://exor-robotics.com/base/uploads/2015/07/ardui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48" y="1386409"/>
            <a:ext cx="4555190" cy="341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servo mo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344" y="1282676"/>
            <a:ext cx="1519610" cy="107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motor cc rodinh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98" y="2362400"/>
            <a:ext cx="1485498" cy="148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led image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3" r="1838"/>
          <a:stretch/>
        </p:blipFill>
        <p:spPr bwMode="auto">
          <a:xfrm rot="20259966">
            <a:off x="2660114" y="1431745"/>
            <a:ext cx="1226559" cy="90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sensor de infravermelho e controle remoto ardui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" y="1491559"/>
            <a:ext cx="2021315" cy="202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s3.amazonaws.com/img.iluria.com/product/6B8A2/2AE50F/450x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50" y="2943514"/>
            <a:ext cx="1163206" cy="116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eletrodex.com.br/media/catalog/product/cache/1/image/9df78eab33525d08d6e5fb8d27136e95/c/a/cabo_jumper_macho_mach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54" y="3971275"/>
            <a:ext cx="2217402" cy="166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m para sensor de temperatura arduin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2" y="3525117"/>
            <a:ext cx="1155946" cy="11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sultado de imagem para sensor de luz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23" y="3512874"/>
            <a:ext cx="1335704" cy="87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m para display lcd  blu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2865">
            <a:off x="1367456" y="4880155"/>
            <a:ext cx="2010196" cy="9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www.eletrodex.com.br/media/catalog/product/cache/1/image/9df78eab33525d08d6e5fb8d27136e95/d/i/display_led_0_56_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66" y="3744109"/>
            <a:ext cx="1084836" cy="10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www.lingtronic.com/wp-content/gallery/posts/wifi_micro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861" y="4525965"/>
            <a:ext cx="1682264" cy="168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9155" y="4694361"/>
            <a:ext cx="1403966" cy="1403966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51E6251-1FC1-A744-9663-CD63E57A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305290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1" t="17449" r="32867" b="33512"/>
          <a:stretch/>
        </p:blipFill>
        <p:spPr>
          <a:xfrm>
            <a:off x="1773041" y="1674254"/>
            <a:ext cx="8652314" cy="4185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E21D07-7CCE-EB4A-9B7F-920535CC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124802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8" t="28191" r="10158" b="35408"/>
          <a:stretch/>
        </p:blipFill>
        <p:spPr>
          <a:xfrm>
            <a:off x="1842052" y="2093844"/>
            <a:ext cx="8362122" cy="2928730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B7057D-E427-9D41-9DBA-75A7677F2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120058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9" t="26280" r="9894" b="33889"/>
          <a:stretch/>
        </p:blipFill>
        <p:spPr>
          <a:xfrm>
            <a:off x="1802296" y="2060620"/>
            <a:ext cx="8237226" cy="3322748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F95291-343B-0D46-AA2C-B05AE77B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21728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6" t="28346" r="34509" b="34264"/>
          <a:stretch/>
        </p:blipFill>
        <p:spPr>
          <a:xfrm>
            <a:off x="3367854" y="1764405"/>
            <a:ext cx="5499218" cy="3747754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12093D-1F63-F244-8AFE-C4C02FA0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16449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a IDE do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049" y="2464710"/>
            <a:ext cx="1366986" cy="1592136"/>
          </a:xfrm>
          <a:prstGeom prst="rect">
            <a:avLst/>
          </a:prstGeom>
        </p:spPr>
      </p:pic>
      <p:pic>
        <p:nvPicPr>
          <p:cNvPr id="1028" name="Picture 4" descr="http://thesecret.tv.br/leidaatracao/wp-content/uploads/2013/12/geracao-vida-informativo-2013-09-para-vencer-precisamos-acredit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37" y="1746942"/>
            <a:ext cx="7154160" cy="403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D98067-6E38-7247-9AB9-07223A63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490964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Conectando o </a:t>
            </a:r>
            <a:r>
              <a:rPr lang="pt-BR" dirty="0" err="1"/>
              <a:t>Arduino</a:t>
            </a:r>
            <a:r>
              <a:rPr lang="pt-BR" dirty="0"/>
              <a:t> no Computador</a:t>
            </a:r>
            <a:endParaRPr lang="en-US" dirty="0"/>
          </a:p>
        </p:txBody>
      </p:sp>
      <p:pic>
        <p:nvPicPr>
          <p:cNvPr id="2050" name="Picture 2" descr="http://mlb-s1-p.mlstatic.com/arduino-uno-r3-cabo-usb-10-ebook-temos-o-melhor-frete-12625-MLB20063523748_032014-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767" y="1654541"/>
            <a:ext cx="5881296" cy="379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7" t="30788" r="31338" b="30507"/>
          <a:stretch/>
        </p:blipFill>
        <p:spPr>
          <a:xfrm>
            <a:off x="927279" y="2097019"/>
            <a:ext cx="5074276" cy="2936238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19580-FEDB-FC43-BFBC-C9BB68B18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1416396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o tipo de </a:t>
            </a:r>
            <a:r>
              <a:rPr lang="pt-BR" dirty="0" err="1"/>
              <a:t>Arduino</a:t>
            </a:r>
            <a:r>
              <a:rPr lang="pt-BR" dirty="0"/>
              <a:t> e Porta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32248" t="10857" r="19150" b="12560"/>
          <a:stretch/>
        </p:blipFill>
        <p:spPr>
          <a:xfrm>
            <a:off x="295627" y="1200450"/>
            <a:ext cx="5753236" cy="509706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32348" t="10696" r="24001" b="47755"/>
          <a:stretch/>
        </p:blipFill>
        <p:spPr>
          <a:xfrm>
            <a:off x="6585572" y="1891248"/>
            <a:ext cx="5018294" cy="2685526"/>
          </a:xfrm>
          <a:prstGeom prst="rect">
            <a:avLst/>
          </a:prstGeo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195EC1-9256-A94F-B908-B1CBBCA5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240464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70B53-0A11-DE45-94B7-04DF230A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Gravando um código em branco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2075F9C-E2D2-354A-8C09-FF4728AB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36593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254" y="4649172"/>
            <a:ext cx="5945746" cy="1686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2768" y="190394"/>
            <a:ext cx="10230622" cy="93502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LED – Diodo Emissor de Luz</a:t>
            </a:r>
          </a:p>
        </p:txBody>
      </p:sp>
      <p:pic>
        <p:nvPicPr>
          <p:cNvPr id="1026" name="Picture 2" descr="http://2.bp.blogspot.com/_k5-Jsx3qdWI/TSnb5i49IHI/AAAAAAAAAaA/sBoZfqOaiJk/s1600/electronics_led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223" y="1406206"/>
            <a:ext cx="44767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04972" y="1828800"/>
            <a:ext cx="57439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Utilizado para </a:t>
            </a:r>
            <a:r>
              <a:rPr lang="pt-BR" sz="2400" dirty="0">
                <a:solidFill>
                  <a:srgbClr val="309C80"/>
                </a:solidFill>
              </a:rPr>
              <a:t>emissão de luz </a:t>
            </a:r>
            <a:r>
              <a:rPr lang="pt-BR" sz="2400" dirty="0"/>
              <a:t>e </a:t>
            </a:r>
            <a:r>
              <a:rPr lang="pt-BR" sz="2400" dirty="0">
                <a:solidFill>
                  <a:srgbClr val="309C80"/>
                </a:solidFill>
              </a:rPr>
              <a:t>sinalizador </a:t>
            </a:r>
            <a:r>
              <a:rPr lang="pt-BR" sz="2400" dirty="0"/>
              <a:t>de avisos (</a:t>
            </a:r>
            <a:r>
              <a:rPr lang="pt-BR" sz="2400" dirty="0" err="1"/>
              <a:t>Ex</a:t>
            </a:r>
            <a:r>
              <a:rPr lang="pt-BR" sz="2400" dirty="0"/>
              <a:t>: semáforos).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09C80"/>
                </a:solidFill>
              </a:rPr>
              <a:t>Redução</a:t>
            </a:r>
            <a:r>
              <a:rPr lang="pt-BR" sz="2400" dirty="0"/>
              <a:t> significativa no </a:t>
            </a:r>
            <a:r>
              <a:rPr lang="pt-BR" sz="2400" dirty="0">
                <a:solidFill>
                  <a:srgbClr val="309C80"/>
                </a:solidFill>
              </a:rPr>
              <a:t>consumo</a:t>
            </a:r>
            <a:r>
              <a:rPr lang="pt-BR" sz="2400" dirty="0"/>
              <a:t> de eletricidade.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Perna </a:t>
            </a:r>
            <a:r>
              <a:rPr lang="pt-BR" sz="2400" b="1" dirty="0">
                <a:solidFill>
                  <a:srgbClr val="002060"/>
                </a:solidFill>
              </a:rPr>
              <a:t>menor</a:t>
            </a:r>
            <a:r>
              <a:rPr lang="pt-BR" sz="2400" dirty="0">
                <a:solidFill>
                  <a:srgbClr val="002060"/>
                </a:solidFill>
              </a:rPr>
              <a:t> </a:t>
            </a:r>
            <a:r>
              <a:rPr lang="pt-BR" sz="2400" dirty="0"/>
              <a:t>=&gt; Cátodo  =&gt; </a:t>
            </a:r>
            <a:r>
              <a:rPr lang="pt-BR" sz="2400" b="1" dirty="0">
                <a:solidFill>
                  <a:srgbClr val="002060"/>
                </a:solidFill>
              </a:rPr>
              <a:t>Negativo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Perna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2400" b="1" dirty="0">
                <a:solidFill>
                  <a:srgbClr val="FF0000"/>
                </a:solidFill>
              </a:rPr>
              <a:t>maior</a:t>
            </a:r>
            <a:r>
              <a:rPr lang="pt-BR" sz="2400" dirty="0">
                <a:solidFill>
                  <a:srgbClr val="FF0000"/>
                </a:solidFill>
              </a:rPr>
              <a:t>  </a:t>
            </a:r>
            <a:r>
              <a:rPr lang="pt-BR" sz="2400" dirty="0"/>
              <a:t>=&gt;  Ânodo  =&gt; </a:t>
            </a:r>
            <a:r>
              <a:rPr lang="pt-BR" sz="2400" b="1" dirty="0">
                <a:solidFill>
                  <a:srgbClr val="FF0000"/>
                </a:solidFill>
              </a:rPr>
              <a:t>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D58268-B243-364F-8006-55CB9252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055656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51B32-366D-224C-8B65-871B57DD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 do Resistor de um LED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79A304-4E2B-A345-9C83-1D7A76CE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70" y="1941818"/>
            <a:ext cx="11167061" cy="3114622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09ED12-AD96-D649-AE49-34F55DA5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71828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com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2110233"/>
            <a:ext cx="5229174" cy="3475222"/>
          </a:xfrm>
          <a:prstGeom prst="rect">
            <a:avLst/>
          </a:prstGeom>
        </p:spPr>
      </p:pic>
      <p:pic>
        <p:nvPicPr>
          <p:cNvPr id="4098" name="Picture 2" descr="http://media.apcmag.com/wp-content/uploads/sites/20/2013/05/apcnews2012masterclass_arduino_rolly_thumb_mainImage1.jp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19" y="1830703"/>
            <a:ext cx="5009106" cy="375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043188" y="5782614"/>
            <a:ext cx="238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*</a:t>
            </a:r>
            <a:r>
              <a:rPr lang="pt-BR" dirty="0" err="1"/>
              <a:t>Video</a:t>
            </a:r>
            <a:r>
              <a:rPr lang="pt-BR" dirty="0"/>
              <a:t> Projeto Arduino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9E75D1-D93B-0647-B2B6-80F3C5D1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218024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Resistência e Resistor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51" y="3339385"/>
            <a:ext cx="2737259" cy="205294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82986" y="1554570"/>
            <a:ext cx="10157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1" dirty="0"/>
              <a:t>Resistor: </a:t>
            </a:r>
            <a:r>
              <a:rPr lang="pt-BR" sz="2400" dirty="0"/>
              <a:t>dispositivo elétrico muito utilizado em eletrônica, ora com a finalidade de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b="1" dirty="0">
                <a:solidFill>
                  <a:srgbClr val="309C80"/>
                </a:solidFill>
              </a:rPr>
              <a:t>limitar a corrente elétrica em um circuito</a:t>
            </a:r>
            <a:r>
              <a:rPr lang="pt-BR" sz="2400" dirty="0"/>
              <a:t>, ora com a finalidade de </a:t>
            </a:r>
            <a:r>
              <a:rPr lang="pt-BR" sz="2400" dirty="0">
                <a:solidFill>
                  <a:srgbClr val="309C80"/>
                </a:solidFill>
              </a:rPr>
              <a:t>transformar energia elétrica em energia térmica </a:t>
            </a:r>
            <a:r>
              <a:rPr lang="pt-BR" sz="2400" dirty="0"/>
              <a:t>por meio do </a:t>
            </a:r>
            <a:r>
              <a:rPr lang="pt-BR" sz="2400" i="1" dirty="0"/>
              <a:t>Efeito Joule</a:t>
            </a:r>
            <a:r>
              <a:rPr lang="pt-BR" sz="2400" dirty="0"/>
              <a:t>.</a:t>
            </a:r>
            <a:endParaRPr lang="en-US" sz="24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99FD2DF-8033-CE41-9751-FC8CB0CA7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237030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51B32-366D-224C-8B65-871B57DD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 do Resistor de um LED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79A304-4E2B-A345-9C83-1D7A76CEE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78" b="60897"/>
          <a:stretch/>
        </p:blipFill>
        <p:spPr>
          <a:xfrm>
            <a:off x="2389031" y="1275612"/>
            <a:ext cx="7525677" cy="8144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47DED50-B6BB-8C46-A29C-7B820ACC2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2" t="10494" r="15798" b="10569"/>
          <a:stretch/>
        </p:blipFill>
        <p:spPr>
          <a:xfrm>
            <a:off x="1358537" y="2440410"/>
            <a:ext cx="4075612" cy="337291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2D12BEA-DF72-7042-9F95-402480717382}"/>
              </a:ext>
            </a:extLst>
          </p:cNvPr>
          <p:cNvSpPr/>
          <p:nvPr/>
        </p:nvSpPr>
        <p:spPr>
          <a:xfrm>
            <a:off x="1634490" y="3143250"/>
            <a:ext cx="14859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298222-50DB-CD4F-A470-3FE057881459}"/>
              </a:ext>
            </a:extLst>
          </p:cNvPr>
          <p:cNvSpPr/>
          <p:nvPr/>
        </p:nvSpPr>
        <p:spPr>
          <a:xfrm>
            <a:off x="3460024" y="3143250"/>
            <a:ext cx="14859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387927-ACD3-BC42-AE33-D8A0A01C202D}"/>
              </a:ext>
            </a:extLst>
          </p:cNvPr>
          <p:cNvSpPr/>
          <p:nvPr/>
        </p:nvSpPr>
        <p:spPr>
          <a:xfrm>
            <a:off x="5136968" y="3143250"/>
            <a:ext cx="14859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C33A50-7EE6-F843-B37E-A773F3BF1284}"/>
              </a:ext>
            </a:extLst>
          </p:cNvPr>
          <p:cNvSpPr txBox="1"/>
          <p:nvPr/>
        </p:nvSpPr>
        <p:spPr>
          <a:xfrm>
            <a:off x="2286161" y="3405052"/>
            <a:ext cx="45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E9254F-37FE-1F4B-828E-624257FF7D80}"/>
              </a:ext>
            </a:extLst>
          </p:cNvPr>
          <p:cNvSpPr txBox="1"/>
          <p:nvPr/>
        </p:nvSpPr>
        <p:spPr>
          <a:xfrm>
            <a:off x="4114800" y="3405052"/>
            <a:ext cx="72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DE30080-7649-0943-A0A1-338A758041B3}"/>
              </a:ext>
            </a:extLst>
          </p:cNvPr>
          <p:cNvSpPr txBox="1"/>
          <p:nvPr/>
        </p:nvSpPr>
        <p:spPr>
          <a:xfrm>
            <a:off x="1457244" y="2664314"/>
            <a:ext cx="65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7974A0E-4731-7C49-8F37-4D6137D8A829}"/>
              </a:ext>
            </a:extLst>
          </p:cNvPr>
          <p:cNvSpPr txBox="1"/>
          <p:nvPr/>
        </p:nvSpPr>
        <p:spPr>
          <a:xfrm>
            <a:off x="3282778" y="2664314"/>
            <a:ext cx="65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8031FC-D5C6-0848-BEBB-4598695CC5E3}"/>
              </a:ext>
            </a:extLst>
          </p:cNvPr>
          <p:cNvSpPr txBox="1"/>
          <p:nvPr/>
        </p:nvSpPr>
        <p:spPr>
          <a:xfrm>
            <a:off x="5043574" y="2664314"/>
            <a:ext cx="65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1A7AD0-6B8B-BF41-9E6B-B17AB0B18358}"/>
              </a:ext>
            </a:extLst>
          </p:cNvPr>
          <p:cNvSpPr txBox="1"/>
          <p:nvPr/>
        </p:nvSpPr>
        <p:spPr>
          <a:xfrm>
            <a:off x="2679520" y="4777742"/>
            <a:ext cx="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VCC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505C1A-7DCC-944E-A1FD-F4EF16718F14}"/>
              </a:ext>
            </a:extLst>
          </p:cNvPr>
          <p:cNvSpPr txBox="1"/>
          <p:nvPr/>
        </p:nvSpPr>
        <p:spPr>
          <a:xfrm>
            <a:off x="4024912" y="4739026"/>
            <a:ext cx="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GND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0A207A-39F8-3044-9389-956F6F8C1126}"/>
              </a:ext>
            </a:extLst>
          </p:cNvPr>
          <p:cNvSpPr txBox="1"/>
          <p:nvPr/>
        </p:nvSpPr>
        <p:spPr>
          <a:xfrm>
            <a:off x="6617970" y="2848980"/>
            <a:ext cx="3474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VCC – V_LED = V_12</a:t>
            </a:r>
          </a:p>
          <a:p>
            <a:r>
              <a:rPr lang="pt-BR" dirty="0"/>
              <a:t>5 – 2 = 3V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4F127C68-609E-6644-A50E-9F38A1FF82C7}"/>
                  </a:ext>
                </a:extLst>
              </p:cNvPr>
              <p:cNvSpPr txBox="1"/>
              <p:nvPr/>
            </p:nvSpPr>
            <p:spPr>
              <a:xfrm>
                <a:off x="6886575" y="3849870"/>
                <a:ext cx="108202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4F127C68-609E-6644-A50E-9F38A1FF8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575" y="3849870"/>
                <a:ext cx="1082027" cy="518604"/>
              </a:xfrm>
              <a:prstGeom prst="rect">
                <a:avLst/>
              </a:prstGeom>
              <a:blipFill>
                <a:blip r:embed="rId4"/>
                <a:stretch>
                  <a:fillRect l="-3488" t="-4762" r="-4651" b="-119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CB3C3B9-1B11-774E-B037-408062C47D98}"/>
                  </a:ext>
                </a:extLst>
              </p:cNvPr>
              <p:cNvSpPr txBox="1"/>
              <p:nvPr/>
            </p:nvSpPr>
            <p:spPr>
              <a:xfrm>
                <a:off x="8832681" y="3828787"/>
                <a:ext cx="127983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𝑚𝐴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CB3C3B9-1B11-774E-B037-408062C4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681" y="3828787"/>
                <a:ext cx="1279838" cy="520399"/>
              </a:xfrm>
              <a:prstGeom prst="rect">
                <a:avLst/>
              </a:prstGeom>
              <a:blipFill>
                <a:blip r:embed="rId5"/>
                <a:stretch>
                  <a:fillRect l="-2941" t="-2381" r="-2941" b="-119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66F4697F-99E4-2F44-9258-3913BCDFEEBF}"/>
              </a:ext>
            </a:extLst>
          </p:cNvPr>
          <p:cNvSpPr txBox="1"/>
          <p:nvPr/>
        </p:nvSpPr>
        <p:spPr>
          <a:xfrm>
            <a:off x="7589520" y="5108358"/>
            <a:ext cx="272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R1 = 150Ω</a:t>
            </a:r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439B0670-A04B-204B-A776-DFB547A0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Microfarad -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direitos</a:t>
            </a:r>
            <a:r>
              <a:rPr lang="en-US" dirty="0"/>
              <a:t> </a:t>
            </a:r>
            <a:r>
              <a:rPr lang="en-US" dirty="0" err="1"/>
              <a:t>reservados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6277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3.bp.blogspot.com/-DPDcXWond9I/TzHuchcMnMI/AAAAAAAAAB4/J1Hxkt0C-Y0/s1600/codigo_de_co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46" y="253097"/>
            <a:ext cx="5810564" cy="60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DE4C335-8424-6E44-BCB0-DCFC2814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725206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Multímetro</a:t>
            </a:r>
            <a:endParaRPr lang="en-US" dirty="0"/>
          </a:p>
        </p:txBody>
      </p:sp>
      <p:pic>
        <p:nvPicPr>
          <p:cNvPr id="7170" name="Picture 2" descr="https://wl-vitrinapro-media.s3.amazonaws.com/5579/52629_multimetro-digital-hikari-cat-iii-600v-hm-1100-23320-MLB7897360173022015-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5" t="-2004" r="20565" b="2577"/>
          <a:stretch/>
        </p:blipFill>
        <p:spPr bwMode="auto">
          <a:xfrm>
            <a:off x="8688947" y="1336723"/>
            <a:ext cx="2691684" cy="44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18" y="2971082"/>
            <a:ext cx="2979312" cy="251532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420520" y="2185991"/>
            <a:ext cx="38726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Tensão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Resistência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Continuidade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Corrente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8130E0-1224-044A-B8C2-55472493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59747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um </a:t>
            </a:r>
            <a:r>
              <a:rPr lang="pt-BR" dirty="0" err="1"/>
              <a:t>Protoboard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22" y="3822463"/>
            <a:ext cx="7319772" cy="2316574"/>
          </a:xfrm>
          <a:prstGeom prst="rect">
            <a:avLst/>
          </a:prstGeom>
        </p:spPr>
      </p:pic>
      <p:pic>
        <p:nvPicPr>
          <p:cNvPr id="5" name="Picture 2" descr="http://catalogo.tecnoferramentas.com.br/imagens/produtos/protoboard-mp830a-pe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1" t="1373" r="30928"/>
          <a:stretch/>
        </p:blipFill>
        <p:spPr bwMode="auto">
          <a:xfrm rot="5400000">
            <a:off x="5996440" y="-1135662"/>
            <a:ext cx="2787313" cy="726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51" y="2057511"/>
            <a:ext cx="3391425" cy="2462974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2132DC-BCB7-5F4E-862D-6DA07520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10086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Circuitos com o </a:t>
            </a:r>
            <a:r>
              <a:rPr lang="pt-BR" dirty="0" err="1">
                <a:solidFill>
                  <a:schemeClr val="tx1"/>
                </a:solidFill>
              </a:rPr>
              <a:t>Arduino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37939" y="1672557"/>
            <a:ext cx="48577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309C80"/>
                </a:solidFill>
              </a:rPr>
              <a:t>Pinos digitais </a:t>
            </a:r>
            <a:r>
              <a:rPr lang="pt-BR" sz="2400" dirty="0"/>
              <a:t>comuns do </a:t>
            </a:r>
            <a:r>
              <a:rPr lang="pt-BR" sz="2400" dirty="0" err="1"/>
              <a:t>Arduino</a:t>
            </a:r>
            <a:r>
              <a:rPr lang="pt-BR" sz="2400" dirty="0"/>
              <a:t> podem disponibilizar uma tensão </a:t>
            </a:r>
            <a:r>
              <a:rPr lang="pt-BR" sz="2400" dirty="0">
                <a:solidFill>
                  <a:srgbClr val="309C80"/>
                </a:solidFill>
              </a:rPr>
              <a:t>5V em seus pinos</a:t>
            </a:r>
            <a:r>
              <a:rPr lang="pt-BR" sz="2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/>
              <a:t>Para </a:t>
            </a:r>
            <a:r>
              <a:rPr lang="pt-BR" sz="2400" dirty="0">
                <a:solidFill>
                  <a:srgbClr val="309C80"/>
                </a:solidFill>
              </a:rPr>
              <a:t>fechar um circuito no </a:t>
            </a:r>
            <a:r>
              <a:rPr lang="pt-BR" sz="2400" dirty="0" err="1">
                <a:solidFill>
                  <a:srgbClr val="309C80"/>
                </a:solidFill>
              </a:rPr>
              <a:t>Arduino</a:t>
            </a:r>
            <a:r>
              <a:rPr lang="pt-BR" sz="2400" dirty="0">
                <a:solidFill>
                  <a:srgbClr val="309C80"/>
                </a:solidFill>
              </a:rPr>
              <a:t> </a:t>
            </a:r>
            <a:r>
              <a:rPr lang="pt-BR" sz="2400" dirty="0"/>
              <a:t>é sempre importante observar a conexão do pino </a:t>
            </a:r>
            <a:r>
              <a:rPr lang="pt-BR" sz="2400" dirty="0">
                <a:solidFill>
                  <a:srgbClr val="309C80"/>
                </a:solidFill>
              </a:rPr>
              <a:t>GND</a:t>
            </a:r>
            <a:r>
              <a:rPr lang="pt-BR" sz="2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3" t="1" b="4607"/>
          <a:stretch/>
        </p:blipFill>
        <p:spPr>
          <a:xfrm>
            <a:off x="6735649" y="1171977"/>
            <a:ext cx="4404575" cy="5135272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F2F45AA-8810-D44C-9BD0-4FDCCB3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1888249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8526" y="177515"/>
            <a:ext cx="10230622" cy="93502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Código do Projeto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7" r="85350" b="58275"/>
          <a:stretch/>
        </p:blipFill>
        <p:spPr bwMode="auto">
          <a:xfrm>
            <a:off x="824248" y="1197736"/>
            <a:ext cx="4700788" cy="4923122"/>
          </a:xfrm>
          <a:prstGeom prst="rect">
            <a:avLst/>
          </a:prstGeom>
          <a:noFill/>
          <a:ln w="9525">
            <a:solidFill>
              <a:srgbClr val="309C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ector de seta reta 7"/>
          <p:cNvCxnSpPr/>
          <p:nvPr/>
        </p:nvCxnSpPr>
        <p:spPr>
          <a:xfrm>
            <a:off x="5188039" y="4685763"/>
            <a:ext cx="1238518" cy="2147"/>
          </a:xfrm>
          <a:prstGeom prst="straightConnector1">
            <a:avLst/>
          </a:prstGeom>
          <a:ln>
            <a:solidFill>
              <a:srgbClr val="309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5147256" y="2494208"/>
            <a:ext cx="1238518" cy="2147"/>
          </a:xfrm>
          <a:prstGeom prst="straightConnector1">
            <a:avLst/>
          </a:prstGeom>
          <a:ln>
            <a:solidFill>
              <a:srgbClr val="309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5147256" y="1438141"/>
            <a:ext cx="1238518" cy="2147"/>
          </a:xfrm>
          <a:prstGeom prst="straightConnector1">
            <a:avLst/>
          </a:prstGeom>
          <a:ln>
            <a:solidFill>
              <a:srgbClr val="309C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735651" y="1171977"/>
            <a:ext cx="486821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rgbClr val="309C80"/>
                </a:solidFill>
              </a:rPr>
              <a:t>1º PASSO:</a:t>
            </a:r>
          </a:p>
          <a:p>
            <a:r>
              <a:rPr lang="pt-BR" b="1" dirty="0">
                <a:solidFill>
                  <a:srgbClr val="FFC000"/>
                </a:solidFill>
              </a:rPr>
              <a:t>Nomear</a:t>
            </a:r>
            <a:r>
              <a:rPr lang="pt-BR" dirty="0"/>
              <a:t> o LED e escolher uma</a:t>
            </a:r>
            <a:r>
              <a:rPr lang="pt-BR" b="1" dirty="0">
                <a:solidFill>
                  <a:srgbClr val="FFC000"/>
                </a:solidFill>
              </a:rPr>
              <a:t> porta digital</a:t>
            </a:r>
            <a:r>
              <a:rPr lang="pt-BR" dirty="0"/>
              <a:t>. Nomes devem começar com uma Letra ou _ 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b="1" u="sng" dirty="0">
                <a:solidFill>
                  <a:srgbClr val="309C80"/>
                </a:solidFill>
              </a:rPr>
              <a:t>2º PASSO:</a:t>
            </a:r>
          </a:p>
          <a:p>
            <a:r>
              <a:rPr lang="pt-BR" dirty="0"/>
              <a:t>Informar ao </a:t>
            </a:r>
            <a:r>
              <a:rPr lang="pt-BR" dirty="0" err="1"/>
              <a:t>Arduino</a:t>
            </a:r>
            <a:r>
              <a:rPr lang="pt-BR" dirty="0"/>
              <a:t> que  sairá energia dele para o LED , ou seja, ele é uma saída da placa – </a:t>
            </a:r>
            <a:r>
              <a:rPr lang="pt-BR" b="1" dirty="0">
                <a:solidFill>
                  <a:srgbClr val="FFC000"/>
                </a:solidFill>
              </a:rPr>
              <a:t>OUTPUT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u="sng" dirty="0">
                <a:solidFill>
                  <a:srgbClr val="309C80"/>
                </a:solidFill>
              </a:rPr>
              <a:t>3º PASSO:</a:t>
            </a:r>
          </a:p>
          <a:p>
            <a:r>
              <a:rPr lang="pt-BR" dirty="0"/>
              <a:t>Para </a:t>
            </a:r>
            <a:r>
              <a:rPr lang="pt-BR" b="1" dirty="0">
                <a:solidFill>
                  <a:srgbClr val="FFC000"/>
                </a:solidFill>
              </a:rPr>
              <a:t>ligar e desligar </a:t>
            </a:r>
            <a:r>
              <a:rPr lang="pt-BR" dirty="0"/>
              <a:t>um LED usamos a função </a:t>
            </a:r>
            <a:r>
              <a:rPr lang="pt-BR" b="1" dirty="0" err="1">
                <a:solidFill>
                  <a:srgbClr val="FF0000"/>
                </a:solidFill>
              </a:rPr>
              <a:t>digitalWrite</a:t>
            </a:r>
            <a:r>
              <a:rPr lang="pt-BR" dirty="0"/>
              <a:t> com </a:t>
            </a:r>
            <a:r>
              <a:rPr lang="pt-BR" b="1" dirty="0">
                <a:solidFill>
                  <a:srgbClr val="FFC000"/>
                </a:solidFill>
              </a:rPr>
              <a:t>HIGH e LOW</a:t>
            </a:r>
            <a:r>
              <a:rPr lang="pt-BR" dirty="0"/>
              <a:t>, respectivamente.</a:t>
            </a:r>
          </a:p>
          <a:p>
            <a:r>
              <a:rPr lang="pt-BR" i="1" dirty="0"/>
              <a:t>OBS: O </a:t>
            </a:r>
            <a:r>
              <a:rPr lang="pt-BR" i="1" dirty="0" err="1"/>
              <a:t>delay</a:t>
            </a:r>
            <a:r>
              <a:rPr lang="pt-BR" i="1" dirty="0"/>
              <a:t> será o intervalo em que o LED irá piscar.</a:t>
            </a:r>
          </a:p>
          <a:p>
            <a:pPr algn="ctr"/>
            <a:r>
              <a:rPr lang="pt-BR" sz="1600" b="1" dirty="0">
                <a:solidFill>
                  <a:srgbClr val="FF0000"/>
                </a:solidFill>
              </a:rPr>
              <a:t>1000 milissegundos → 1 segundo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76E118-D7AE-1F4C-A659-4B76B7C5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900585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Projeto 1 - Pisca Led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2" b="4066"/>
          <a:stretch/>
        </p:blipFill>
        <p:spPr>
          <a:xfrm>
            <a:off x="1166191" y="1139671"/>
            <a:ext cx="3985264" cy="5138281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8" t="10327" r="16939" b="45270"/>
          <a:stretch/>
        </p:blipFill>
        <p:spPr bwMode="auto">
          <a:xfrm>
            <a:off x="5482308" y="1428571"/>
            <a:ext cx="6368158" cy="45019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DC6B615A-2CF0-244C-9F1F-58E97DB2F650}"/>
              </a:ext>
            </a:extLst>
          </p:cNvPr>
          <p:cNvSpPr/>
          <p:nvPr/>
        </p:nvSpPr>
        <p:spPr>
          <a:xfrm>
            <a:off x="9039497" y="3580856"/>
            <a:ext cx="2160270" cy="1257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Dica: Mude os valores da função </a:t>
            </a:r>
            <a:r>
              <a:rPr lang="pt-BR" i="1" dirty="0" err="1">
                <a:solidFill>
                  <a:sysClr val="windowText" lastClr="000000"/>
                </a:solidFill>
              </a:rPr>
              <a:t>delay</a:t>
            </a:r>
            <a:r>
              <a:rPr lang="pt-BR" i="1" dirty="0">
                <a:solidFill>
                  <a:sysClr val="windowText" lastClr="000000"/>
                </a:solidFill>
              </a:rPr>
              <a:t> </a:t>
            </a:r>
            <a:r>
              <a:rPr lang="pt-BR" dirty="0">
                <a:solidFill>
                  <a:sysClr val="windowText" lastClr="000000"/>
                </a:solidFill>
              </a:rPr>
              <a:t>e veja o que acontece!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25163-DADC-ED4E-9114-2F5D5490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67012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2 – Semáforo Simples</a:t>
            </a:r>
            <a:endParaRPr lang="en-US" dirty="0"/>
          </a:p>
        </p:txBody>
      </p:sp>
      <p:pic>
        <p:nvPicPr>
          <p:cNvPr id="3074" name="Picture 2" descr="https://upload.wikimedia.org/wikipedia/commons/2/26/Traffic_lights_3_sta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355" r="33187" b="24396"/>
          <a:stretch/>
        </p:blipFill>
        <p:spPr bwMode="auto">
          <a:xfrm rot="10800000">
            <a:off x="876996" y="1465284"/>
            <a:ext cx="1146219" cy="240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2/26/Traffic_lights_3_sta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88" b="25967"/>
          <a:stretch/>
        </p:blipFill>
        <p:spPr bwMode="auto">
          <a:xfrm rot="10800000">
            <a:off x="3434039" y="1510359"/>
            <a:ext cx="1180892" cy="24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2/26/Traffic_lights_3_sta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8" t="4438" r="6538" b="25063"/>
          <a:stretch/>
        </p:blipFill>
        <p:spPr bwMode="auto">
          <a:xfrm>
            <a:off x="2218754" y="1510359"/>
            <a:ext cx="923393" cy="231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5E36510-E285-144F-922A-0535BC87CC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" t="1" r="2581" b="14634"/>
          <a:stretch/>
        </p:blipFill>
        <p:spPr>
          <a:xfrm>
            <a:off x="5733863" y="1393835"/>
            <a:ext cx="6046657" cy="46415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72B609F-13E8-0246-BE61-562398860975}"/>
              </a:ext>
            </a:extLst>
          </p:cNvPr>
          <p:cNvSpPr/>
          <p:nvPr/>
        </p:nvSpPr>
        <p:spPr>
          <a:xfrm>
            <a:off x="990721" y="4273309"/>
            <a:ext cx="3780430" cy="1596788"/>
          </a:xfrm>
          <a:prstGeom prst="rect">
            <a:avLst/>
          </a:prstGeom>
          <a:solidFill>
            <a:srgbClr val="309C80">
              <a:alpha val="20000"/>
            </a:srgbClr>
          </a:solidFill>
          <a:ln>
            <a:solidFill>
              <a:srgbClr val="309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CAEF73D-A79A-FB4B-8064-855F65D166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4640663"/>
            <a:ext cx="366790" cy="36679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847B86D-BB74-A946-A228-C5074C26CF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92" b="92814" l="3270" r="98638">
                        <a14:foregroundMark x1="37330" y1="77844" x2="37330" y2="77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43" y="5181661"/>
            <a:ext cx="391049" cy="35588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E2B16F4-3FAB-064C-B258-E73C3E2F9239}"/>
              </a:ext>
            </a:extLst>
          </p:cNvPr>
          <p:cNvSpPr/>
          <p:nvPr/>
        </p:nvSpPr>
        <p:spPr>
          <a:xfrm>
            <a:off x="1450105" y="4324067"/>
            <a:ext cx="34029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309C80"/>
                </a:solidFill>
              </a:rPr>
              <a:t>              </a:t>
            </a:r>
            <a:r>
              <a:rPr lang="pt-BR" b="1" u="sng" dirty="0">
                <a:solidFill>
                  <a:srgbClr val="309C80"/>
                </a:solidFill>
              </a:rPr>
              <a:t>Lembre-se:</a:t>
            </a:r>
          </a:p>
          <a:p>
            <a:r>
              <a:rPr lang="pt-BR" i="1" dirty="0" err="1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pt-BR" i="1" dirty="0">
                <a:solidFill>
                  <a:schemeClr val="accent6">
                    <a:lumMod val="75000"/>
                  </a:schemeClr>
                </a:solidFill>
              </a:rPr>
              <a:t> setup </a:t>
            </a:r>
            <a:r>
              <a:rPr lang="pt-BR" dirty="0"/>
              <a:t>→ Função de 	   	      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configuração</a:t>
            </a:r>
            <a:r>
              <a:rPr lang="pt-BR" dirty="0"/>
              <a:t>.</a:t>
            </a:r>
          </a:p>
          <a:p>
            <a:r>
              <a:rPr lang="pt-BR" i="1" dirty="0" err="1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pt-BR" i="1" dirty="0">
                <a:solidFill>
                  <a:schemeClr val="accent6">
                    <a:lumMod val="75000"/>
                  </a:schemeClr>
                </a:solidFill>
              </a:rPr>
              <a:t> loop   </a:t>
            </a:r>
            <a:r>
              <a:rPr lang="pt-BR" dirty="0"/>
              <a:t>→ Função que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executa </a:t>
            </a:r>
          </a:p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	       continuamente</a:t>
            </a:r>
            <a:r>
              <a:rPr lang="pt-BR" dirty="0"/>
              <a:t>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75453A4-FD1F-8243-9E05-647E6E83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928178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E2718D9-E4E7-8744-993D-9798CA92F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6113"/>
            <a:ext cx="6252830" cy="38478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2 – Semáforo – Parte 1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" t="1" r="2581" b="14634"/>
          <a:stretch/>
        </p:blipFill>
        <p:spPr>
          <a:xfrm>
            <a:off x="5636525" y="1262131"/>
            <a:ext cx="6555475" cy="5032107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276869-7C77-ED4E-A2F6-5A99A1A1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00108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Artísticos com </a:t>
            </a:r>
            <a:r>
              <a:rPr lang="pt-BR" dirty="0" err="1"/>
              <a:t>Arduino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69" y="1480281"/>
            <a:ext cx="4073918" cy="3821923"/>
          </a:xfrm>
          <a:prstGeom prst="rect">
            <a:avLst/>
          </a:prstGeom>
        </p:spPr>
      </p:pic>
      <p:pic>
        <p:nvPicPr>
          <p:cNvPr id="5" name="Picture 2" descr="http://www.creativeapplications.net/wp-content/uploads/2010/09/converseme_img06-640x4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740" y="1510532"/>
            <a:ext cx="5090605" cy="38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991575" y="5492918"/>
            <a:ext cx="53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TEA Tenerife </a:t>
            </a:r>
            <a:r>
              <a:rPr lang="pt-BR" dirty="0" err="1"/>
              <a:t>Espacio</a:t>
            </a:r>
            <a:r>
              <a:rPr lang="pt-BR" dirty="0"/>
              <a:t> de </a:t>
            </a:r>
            <a:r>
              <a:rPr lang="pt-BR" dirty="0" err="1"/>
              <a:t>Las</a:t>
            </a:r>
            <a:r>
              <a:rPr lang="pt-BR" dirty="0"/>
              <a:t> Artes - Espanha</a:t>
            </a:r>
            <a:endParaRPr lang="en-US" dirty="0"/>
          </a:p>
        </p:txBody>
      </p:sp>
      <p:sp>
        <p:nvSpPr>
          <p:cNvPr id="7" name="Retângulo 6"/>
          <p:cNvSpPr/>
          <p:nvPr/>
        </p:nvSpPr>
        <p:spPr>
          <a:xfrm>
            <a:off x="6400611" y="5492918"/>
            <a:ext cx="4362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Projeto Me </a:t>
            </a:r>
            <a:r>
              <a:rPr lang="pt-BR" dirty="0" err="1"/>
              <a:t>Wonderland</a:t>
            </a:r>
            <a:r>
              <a:rPr lang="pt-BR" dirty="0"/>
              <a:t> em Shanghai- China</a:t>
            </a:r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1A4ED4-3FC0-DD42-864A-36A74034C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953068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2 – Semáforo – Parte 2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" t="1" r="2581" b="14634"/>
          <a:stretch/>
        </p:blipFill>
        <p:spPr>
          <a:xfrm>
            <a:off x="5229259" y="1262131"/>
            <a:ext cx="6962742" cy="534473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918248A-F3AB-CA48-9B43-D8A2DA0B9273}"/>
              </a:ext>
            </a:extLst>
          </p:cNvPr>
          <p:cNvSpPr/>
          <p:nvPr/>
        </p:nvSpPr>
        <p:spPr>
          <a:xfrm>
            <a:off x="840970" y="2729345"/>
            <a:ext cx="165284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4AC792A-A069-F24F-885A-EA3FF9D5EEB7}"/>
              </a:ext>
            </a:extLst>
          </p:cNvPr>
          <p:cNvSpPr/>
          <p:nvPr/>
        </p:nvSpPr>
        <p:spPr>
          <a:xfrm>
            <a:off x="840970" y="4045526"/>
            <a:ext cx="165284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F558A17-369A-054E-87EC-7EA0C2000F74}"/>
              </a:ext>
            </a:extLst>
          </p:cNvPr>
          <p:cNvSpPr/>
          <p:nvPr/>
        </p:nvSpPr>
        <p:spPr>
          <a:xfrm>
            <a:off x="840969" y="5458691"/>
            <a:ext cx="1777539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7676C79-5ED2-024E-A0E1-169F5AFA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B9CA57-58EB-6840-9322-AB7A46CCC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5" y="1507253"/>
            <a:ext cx="4581640" cy="43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60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970" t="8531" r="11136" b="11081"/>
          <a:stretch/>
        </p:blipFill>
        <p:spPr>
          <a:xfrm>
            <a:off x="1468192" y="4185633"/>
            <a:ext cx="1747961" cy="17370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ligar mais de 3 </a:t>
            </a:r>
            <a:r>
              <a:rPr lang="pt-BR" dirty="0" err="1"/>
              <a:t>leds</a:t>
            </a:r>
            <a:r>
              <a:rPr lang="pt-BR" dirty="0"/>
              <a:t>?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" r="2834" b="14724"/>
          <a:stretch/>
        </p:blipFill>
        <p:spPr>
          <a:xfrm>
            <a:off x="4799526" y="1275927"/>
            <a:ext cx="7392474" cy="558207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18998" y="1521882"/>
            <a:ext cx="44522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Criar um GND comum no </a:t>
            </a:r>
            <a:r>
              <a:rPr lang="pt-BR" sz="2800" dirty="0" err="1"/>
              <a:t>protoboard</a:t>
            </a:r>
            <a:r>
              <a:rPr lang="pt-BR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Cores dos fios auxiliam na organização do circuito.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1CE33C-5EE6-B34C-9226-E8479E6C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037405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Projeto 3 – Semáforo de Trânsito e Pedestre</a:t>
            </a:r>
            <a:endParaRPr lang="en-US" dirty="0"/>
          </a:p>
        </p:txBody>
      </p:sp>
      <p:pic>
        <p:nvPicPr>
          <p:cNvPr id="3074" name="Picture 2" descr="https://upload.wikimedia.org/wikipedia/commons/2/26/Traffic_lights_3_sta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355" r="33187" b="24396"/>
          <a:stretch/>
        </p:blipFill>
        <p:spPr bwMode="auto">
          <a:xfrm rot="10800000">
            <a:off x="2097965" y="2218546"/>
            <a:ext cx="1535653" cy="321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842" y="2218546"/>
            <a:ext cx="1475367" cy="3299744"/>
          </a:xfrm>
          <a:prstGeom prst="rect">
            <a:avLst/>
          </a:prstGeom>
        </p:spPr>
      </p:pic>
      <p:pic>
        <p:nvPicPr>
          <p:cNvPr id="7" name="Picture 2" descr="https://upload.wikimedia.org/wikipedia/commons/2/26/Traffic_lights_3_sta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88" b="25967"/>
          <a:stretch/>
        </p:blipFill>
        <p:spPr bwMode="auto">
          <a:xfrm rot="10800000">
            <a:off x="4555804" y="2264343"/>
            <a:ext cx="1582106" cy="325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2/26/Traffic_lights_3_sta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8" t="4438" r="6538" b="25063"/>
          <a:stretch/>
        </p:blipFill>
        <p:spPr bwMode="auto">
          <a:xfrm>
            <a:off x="3439724" y="2263622"/>
            <a:ext cx="1237120" cy="309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27DEA87-544E-304E-BF84-A2F5E4C31436}"/>
              </a:ext>
            </a:extLst>
          </p:cNvPr>
          <p:cNvSpPr txBox="1"/>
          <p:nvPr/>
        </p:nvSpPr>
        <p:spPr>
          <a:xfrm>
            <a:off x="1750741" y="1463326"/>
            <a:ext cx="918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Programe um semáforo de trânsito com travessia de pedestre.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62C776-F0CD-FC4E-BB33-7D41E5C4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750062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1"/>
          <a:stretch/>
        </p:blipFill>
        <p:spPr>
          <a:xfrm>
            <a:off x="3195076" y="1158865"/>
            <a:ext cx="6523690" cy="51600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7378" y="190394"/>
            <a:ext cx="10230622" cy="93502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Semáforo com pedestre - Montagem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00891" y="1463040"/>
            <a:ext cx="3396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Você pode criar um novo programa no </a:t>
            </a:r>
            <a:r>
              <a:rPr lang="pt-BR" dirty="0" err="1"/>
              <a:t>Arduino</a:t>
            </a:r>
            <a:r>
              <a:rPr lang="pt-BR" dirty="0"/>
              <a:t> para esta montagem ou </a:t>
            </a:r>
            <a:r>
              <a:rPr lang="pt-BR" b="1" dirty="0">
                <a:solidFill>
                  <a:srgbClr val="FF0000"/>
                </a:solidFill>
              </a:rPr>
              <a:t>reutilizar o código salvo</a:t>
            </a:r>
            <a:r>
              <a:rPr lang="pt-BR" dirty="0"/>
              <a:t> na sua pasta na última aula.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7994469" y="2090057"/>
            <a:ext cx="1881051" cy="1404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10071463" y="1324144"/>
            <a:ext cx="175042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Compartilhe o GND para poder ligar mais de 3 </a:t>
            </a:r>
            <a:r>
              <a:rPr lang="pt-BR" dirty="0" err="1"/>
              <a:t>LEDs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8574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B46B02F-88AA-4949-988C-0B6E29501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" y="1661452"/>
            <a:ext cx="3987800" cy="2095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2786" y="190394"/>
            <a:ext cx="10230622" cy="93502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Semáforo com pedestre - Dica</a:t>
            </a:r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4498448" y="1961577"/>
            <a:ext cx="940525" cy="8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5890374" y="1430362"/>
            <a:ext cx="4510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ser um código mais complexo, para </a:t>
            </a:r>
            <a:r>
              <a:rPr lang="pt-BR" b="1" dirty="0">
                <a:solidFill>
                  <a:srgbClr val="FF0000"/>
                </a:solidFill>
              </a:rPr>
              <a:t>antes de fazer a lógica</a:t>
            </a:r>
            <a:r>
              <a:rPr lang="pt-BR" b="1" dirty="0"/>
              <a:t> </a:t>
            </a:r>
            <a:r>
              <a:rPr lang="pt-BR" dirty="0"/>
              <a:t>do semáforo, nomeie os </a:t>
            </a:r>
            <a:r>
              <a:rPr lang="pt-BR" dirty="0" err="1"/>
              <a:t>LEDs</a:t>
            </a:r>
            <a:r>
              <a:rPr lang="pt-BR" dirty="0"/>
              <a:t> com </a:t>
            </a:r>
            <a:r>
              <a:rPr lang="pt-BR" b="1" dirty="0">
                <a:solidFill>
                  <a:srgbClr val="FF0000"/>
                </a:solidFill>
              </a:rPr>
              <a:t>nomes representativos</a:t>
            </a:r>
            <a:r>
              <a:rPr lang="pt-BR" dirty="0"/>
              <a:t>, de forma que você saiba quais são as cores e se são </a:t>
            </a:r>
            <a:r>
              <a:rPr lang="pt-BR" dirty="0" err="1"/>
              <a:t>LEDs</a:t>
            </a:r>
            <a:r>
              <a:rPr lang="pt-BR" dirty="0"/>
              <a:t> do semáforo de pedestres ou dos carros.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4049486" y="4223045"/>
            <a:ext cx="1685108" cy="49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985907" y="3471945"/>
            <a:ext cx="547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Dentro da função </a:t>
            </a:r>
            <a:r>
              <a:rPr lang="pt-BR" i="1" dirty="0">
                <a:solidFill>
                  <a:srgbClr val="0070C0"/>
                </a:solidFill>
              </a:rPr>
              <a:t>loop</a:t>
            </a:r>
            <a:r>
              <a:rPr lang="pt-BR" i="1" dirty="0"/>
              <a:t>( )</a:t>
            </a:r>
            <a:r>
              <a:rPr lang="pt-BR" dirty="0"/>
              <a:t>, para fazer diferentes </a:t>
            </a:r>
            <a:r>
              <a:rPr lang="pt-BR" dirty="0" err="1"/>
              <a:t>LEDs</a:t>
            </a:r>
            <a:r>
              <a:rPr lang="pt-BR" dirty="0"/>
              <a:t> acenderem ao mesmo tempo, deve-se executar o comando </a:t>
            </a:r>
            <a:r>
              <a:rPr lang="pt-BR" i="1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pt-BR" i="1" dirty="0"/>
              <a:t>(nome, </a:t>
            </a:r>
            <a:r>
              <a:rPr lang="pt-BR" i="1" dirty="0">
                <a:solidFill>
                  <a:srgbClr val="0070C0"/>
                </a:solidFill>
              </a:rPr>
              <a:t>HIGH</a:t>
            </a:r>
            <a:r>
              <a:rPr lang="pt-BR" i="1" dirty="0"/>
              <a:t>);</a:t>
            </a:r>
            <a:r>
              <a:rPr lang="pt-BR" dirty="0"/>
              <a:t> </a:t>
            </a:r>
            <a:r>
              <a:rPr lang="pt-BR" b="1" dirty="0"/>
              <a:t>sem </a:t>
            </a:r>
            <a:r>
              <a:rPr lang="pt-BR" b="1" i="1" dirty="0" err="1"/>
              <a:t>delay</a:t>
            </a:r>
            <a:r>
              <a:rPr lang="pt-BR" b="1" i="1" dirty="0"/>
              <a:t> ( ) </a:t>
            </a:r>
            <a:r>
              <a:rPr lang="pt-BR" dirty="0"/>
              <a:t>entre eles, como mostrado abaixo.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81" y="4889788"/>
            <a:ext cx="8991600" cy="9652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4638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com Único Canto Aparado 3"/>
          <p:cNvSpPr/>
          <p:nvPr/>
        </p:nvSpPr>
        <p:spPr>
          <a:xfrm>
            <a:off x="6424086" y="1295068"/>
            <a:ext cx="3191422" cy="4937760"/>
          </a:xfrm>
          <a:prstGeom prst="snip1Rect">
            <a:avLst/>
          </a:prstGeom>
          <a:solidFill>
            <a:srgbClr val="309C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4547" y="190394"/>
            <a:ext cx="10230622" cy="93502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Semáforo com pedestre - Dica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767184" y="1125415"/>
            <a:ext cx="590441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r>
              <a:rPr lang="pt-BR" sz="1600" dirty="0"/>
              <a:t>Acende verde carro</a:t>
            </a:r>
          </a:p>
          <a:p>
            <a:r>
              <a:rPr lang="pt-BR" sz="1600" dirty="0"/>
              <a:t>Acende vermelho pedestre</a:t>
            </a:r>
          </a:p>
          <a:p>
            <a:endParaRPr lang="pt-BR" sz="1600" dirty="0"/>
          </a:p>
          <a:p>
            <a:r>
              <a:rPr lang="pt-BR" sz="1600" dirty="0"/>
              <a:t>Aguarda 1000 milissegundos</a:t>
            </a:r>
          </a:p>
          <a:p>
            <a:endParaRPr lang="pt-BR" sz="1600" dirty="0"/>
          </a:p>
          <a:p>
            <a:r>
              <a:rPr lang="pt-BR" sz="1600" dirty="0"/>
              <a:t>Apaga verde carro</a:t>
            </a:r>
          </a:p>
          <a:p>
            <a:r>
              <a:rPr lang="pt-BR" sz="1600" dirty="0"/>
              <a:t>Acende amarelo carro</a:t>
            </a:r>
          </a:p>
          <a:p>
            <a:endParaRPr lang="pt-BR" sz="1600" dirty="0"/>
          </a:p>
          <a:p>
            <a:r>
              <a:rPr lang="pt-BR" sz="1600" dirty="0"/>
              <a:t>Aguarda 100 milissegundos</a:t>
            </a:r>
          </a:p>
          <a:p>
            <a:endParaRPr lang="pt-BR" sz="1600" dirty="0"/>
          </a:p>
          <a:p>
            <a:r>
              <a:rPr lang="pt-BR" sz="1600" dirty="0"/>
              <a:t>Apaga amarelo carro</a:t>
            </a:r>
          </a:p>
          <a:p>
            <a:r>
              <a:rPr lang="pt-BR" sz="1600" dirty="0"/>
              <a:t>Acende vermelho carro</a:t>
            </a:r>
          </a:p>
          <a:p>
            <a:r>
              <a:rPr lang="pt-BR" sz="1600" dirty="0"/>
              <a:t>Apaga vermelho pedestre</a:t>
            </a:r>
          </a:p>
          <a:p>
            <a:r>
              <a:rPr lang="pt-BR" sz="1600" dirty="0"/>
              <a:t>Acende verde pedestre</a:t>
            </a:r>
          </a:p>
          <a:p>
            <a:endParaRPr lang="pt-BR" sz="1600" dirty="0"/>
          </a:p>
          <a:p>
            <a:r>
              <a:rPr lang="pt-BR" sz="1600" dirty="0"/>
              <a:t>Aguarda 1000 milissegundos</a:t>
            </a:r>
          </a:p>
          <a:p>
            <a:endParaRPr lang="pt-BR" sz="1600" dirty="0"/>
          </a:p>
          <a:p>
            <a:r>
              <a:rPr lang="pt-BR" sz="1600" dirty="0"/>
              <a:t>Apaga vermelho carro</a:t>
            </a:r>
          </a:p>
          <a:p>
            <a:r>
              <a:rPr lang="pt-BR" sz="1600" dirty="0"/>
              <a:t>Apaga verde pedestre</a:t>
            </a:r>
          </a:p>
          <a:p>
            <a:endParaRPr lang="pt-BR" sz="1600" dirty="0"/>
          </a:p>
          <a:p>
            <a:endParaRPr lang="pt-BR" sz="1600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7" name="Balão em Elipse 16"/>
          <p:cNvSpPr/>
          <p:nvPr/>
        </p:nvSpPr>
        <p:spPr>
          <a:xfrm>
            <a:off x="715664" y="1982047"/>
            <a:ext cx="3743597" cy="1449978"/>
          </a:xfrm>
          <a:prstGeom prst="wedgeEllipseCallout">
            <a:avLst>
              <a:gd name="adj1" fmla="val -16030"/>
              <a:gd name="adj2" fmla="val -26294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308885" y="2245371"/>
            <a:ext cx="267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Use o algoritmo ao lado para facilitar a construção do seu código!</a:t>
            </a:r>
          </a:p>
        </p:txBody>
      </p:sp>
    </p:spTree>
    <p:extLst>
      <p:ext uri="{BB962C8B-B14F-4D97-AF65-F5344CB8AC3E}">
        <p14:creationId xmlns:p14="http://schemas.microsoft.com/office/powerpoint/2010/main" val="1181707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Buzzer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www.webtronico.com/image/cache/data/produtos/buzzer_2_1-500x5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13070" r="18667" b="22499"/>
          <a:stretch/>
        </p:blipFill>
        <p:spPr bwMode="auto">
          <a:xfrm>
            <a:off x="4347277" y="2341607"/>
            <a:ext cx="2556000" cy="229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m para buzz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466" y="1408157"/>
            <a:ext cx="24479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477" y="1377658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41" y="3595418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10" descr="Resultado de imagem para buzzer e piez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966" y="3350899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545873"/>
            <a:ext cx="3610052" cy="36100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334C0D6-0378-2A4B-A67C-9778651C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15425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Buzzer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www.webtronico.com/image/cache/data/produtos/buzzer_2_1-500x5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12619" r="18301" b="15989"/>
          <a:stretch/>
        </p:blipFill>
        <p:spPr bwMode="auto">
          <a:xfrm>
            <a:off x="4507199" y="3502272"/>
            <a:ext cx="2378075" cy="22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m para buzz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10" descr="Resultado de imagem para buzzer e piez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40" y="1448894"/>
            <a:ext cx="4625939" cy="41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53EAE05-C4BF-AD4B-874C-3591AA1A0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7" r="52035"/>
          <a:stretch/>
        </p:blipFill>
        <p:spPr>
          <a:xfrm>
            <a:off x="1265548" y="3168152"/>
            <a:ext cx="1456700" cy="2013184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B239080-3F4A-E54B-9990-C19FF55C0AEA}"/>
              </a:ext>
            </a:extLst>
          </p:cNvPr>
          <p:cNvCxnSpPr>
            <a:cxnSpLocks/>
          </p:cNvCxnSpPr>
          <p:nvPr/>
        </p:nvCxnSpPr>
        <p:spPr>
          <a:xfrm flipV="1">
            <a:off x="2681385" y="2562250"/>
            <a:ext cx="682543" cy="60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C8A283-5FAE-034C-B029-28B7C8CB5648}"/>
              </a:ext>
            </a:extLst>
          </p:cNvPr>
          <p:cNvSpPr txBox="1"/>
          <p:nvPr/>
        </p:nvSpPr>
        <p:spPr>
          <a:xfrm>
            <a:off x="3040324" y="1785062"/>
            <a:ext cx="190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Perna </a:t>
            </a:r>
            <a:r>
              <a:rPr lang="pt-BR" b="1" dirty="0">
                <a:solidFill>
                  <a:srgbClr val="FF0000"/>
                </a:solidFill>
              </a:rPr>
              <a:t>MAIOR</a:t>
            </a:r>
          </a:p>
          <a:p>
            <a:r>
              <a:rPr lang="pt-BR" dirty="0"/>
              <a:t>Lado </a:t>
            </a:r>
            <a:r>
              <a:rPr lang="pt-BR" b="1" dirty="0">
                <a:solidFill>
                  <a:srgbClr val="FF0000"/>
                </a:solidFill>
              </a:rPr>
              <a:t>POSITIVO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7C06243-C8AE-5047-93D0-4CC5B62F27B0}"/>
              </a:ext>
            </a:extLst>
          </p:cNvPr>
          <p:cNvCxnSpPr>
            <a:cxnSpLocks/>
          </p:cNvCxnSpPr>
          <p:nvPr/>
        </p:nvCxnSpPr>
        <p:spPr>
          <a:xfrm flipH="1" flipV="1">
            <a:off x="1096822" y="2840292"/>
            <a:ext cx="314637" cy="437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D2C75E-5100-424D-BE35-6109B68DBF24}"/>
              </a:ext>
            </a:extLst>
          </p:cNvPr>
          <p:cNvSpPr txBox="1"/>
          <p:nvPr/>
        </p:nvSpPr>
        <p:spPr>
          <a:xfrm>
            <a:off x="460375" y="2092454"/>
            <a:ext cx="190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Perna </a:t>
            </a:r>
            <a:r>
              <a:rPr lang="pt-BR" b="1" dirty="0">
                <a:solidFill>
                  <a:srgbClr val="FF0000"/>
                </a:solidFill>
              </a:rPr>
              <a:t>MENOR </a:t>
            </a:r>
            <a:r>
              <a:rPr lang="pt-BR" dirty="0"/>
              <a:t>Lado </a:t>
            </a:r>
            <a:r>
              <a:rPr lang="pt-BR" b="1" dirty="0">
                <a:solidFill>
                  <a:srgbClr val="FF0000"/>
                </a:solidFill>
              </a:rPr>
              <a:t>NEGATIVO</a:t>
            </a:r>
          </a:p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7393AD-389B-9E47-9186-F1EA338C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16595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4 </a:t>
            </a:r>
            <a:r>
              <a:rPr lang="mr-IN" dirty="0"/>
              <a:t>–</a:t>
            </a:r>
            <a:r>
              <a:rPr lang="pt-BR" dirty="0"/>
              <a:t> Montagem + Código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r="1"/>
          <a:stretch/>
        </p:blipFill>
        <p:spPr>
          <a:xfrm>
            <a:off x="6701244" y="1366519"/>
            <a:ext cx="4708797" cy="467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9" b="19038"/>
          <a:stretch/>
        </p:blipFill>
        <p:spPr>
          <a:xfrm>
            <a:off x="887506" y="1245496"/>
            <a:ext cx="4614284" cy="5200149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B9351F-C504-444E-93B5-D2B7BAAC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185120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Compondo músicas com uma buzina! 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6823733" y="1706011"/>
          <a:ext cx="4109309" cy="39666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81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5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393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Representação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Frequ</a:t>
                      </a:r>
                      <a:r>
                        <a:rPr lang="en-US" dirty="0" err="1"/>
                        <a:t>ência</a:t>
                      </a:r>
                      <a:r>
                        <a:rPr lang="en-US" dirty="0"/>
                        <a:t> *10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24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/>
                        <a:t>D</a:t>
                      </a:r>
                      <a:r>
                        <a:rPr lang="en-US" sz="2400" dirty="0" err="1"/>
                        <a:t>ó</a:t>
                      </a:r>
                      <a:endParaRPr lang="pt-B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2616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959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/>
                        <a:t>R</a:t>
                      </a:r>
                      <a:r>
                        <a:rPr lang="en-US" sz="2400" dirty="0" err="1"/>
                        <a:t>é</a:t>
                      </a:r>
                      <a:endParaRPr lang="pt-B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endParaRPr lang="pt-BR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91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Mi</a:t>
                      </a:r>
                      <a:endParaRPr lang="pt-B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3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/>
                        <a:t>F</a:t>
                      </a:r>
                      <a:r>
                        <a:rPr lang="en-US" sz="2400" dirty="0" err="1"/>
                        <a:t>á</a:t>
                      </a:r>
                      <a:endParaRPr lang="pt-B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pt-BR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3492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029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Sol</a:t>
                      </a:r>
                      <a:endParaRPr lang="pt-B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err="1">
                          <a:solidFill>
                            <a:srgbClr val="FF0000"/>
                          </a:solidFill>
                        </a:rPr>
                        <a:t>G</a:t>
                      </a:r>
                      <a:endParaRPr lang="pt-BR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3919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43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L</a:t>
                      </a:r>
                      <a:r>
                        <a:rPr lang="en-US" sz="2400" dirty="0" err="1"/>
                        <a:t>á</a:t>
                      </a:r>
                      <a:endParaRPr lang="pt-B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43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Si</a:t>
                      </a:r>
                      <a:endParaRPr lang="pt-B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err="1">
                          <a:solidFill>
                            <a:srgbClr val="FF0000"/>
                          </a:solidFill>
                        </a:rPr>
                        <a:t>B</a:t>
                      </a:r>
                      <a:endParaRPr lang="pt-BR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65" y="2858995"/>
            <a:ext cx="2225956" cy="125190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75862" y="1176597"/>
            <a:ext cx="53852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pt-BR" sz="2000" dirty="0"/>
          </a:p>
          <a:p>
            <a:pPr marL="342900" indent="-342900">
              <a:buFont typeface="Arial" charset="0"/>
              <a:buChar char="•"/>
            </a:pPr>
            <a:r>
              <a:rPr lang="pt-BR" sz="2000" b="1" dirty="0">
                <a:solidFill>
                  <a:srgbClr val="FF0000"/>
                </a:solidFill>
              </a:rPr>
              <a:t>Cada nota musical possui sua própria frequência, podemos  combinar diferentes notas para formar músicas simples com a buzina!</a:t>
            </a:r>
          </a:p>
        </p:txBody>
      </p:sp>
      <p:pic>
        <p:nvPicPr>
          <p:cNvPr id="8" name="Picture 2" descr="http://www.webtronico.com/image/cache/data/produtos/buzzer_2_1-500x5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12619" r="18301" b="15989"/>
          <a:stretch/>
        </p:blipFill>
        <p:spPr bwMode="auto">
          <a:xfrm>
            <a:off x="1545221" y="2910608"/>
            <a:ext cx="1300316" cy="125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675862" y="4222304"/>
            <a:ext cx="6016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pt-BR" sz="2000" dirty="0"/>
          </a:p>
          <a:p>
            <a:r>
              <a:rPr lang="pt-BR" sz="2000" dirty="0"/>
              <a:t>As notas musicais são  identificadas por letras para facilitar a escrita e aumentar a velocidade de leitura de cifras. Existem 7 letras para representar as notas musicais. </a:t>
            </a:r>
            <a:br>
              <a:rPr lang="pt-BR" sz="2000" dirty="0"/>
            </a:br>
            <a:endParaRPr lang="pt-BR" sz="2000" b="1" dirty="0">
              <a:solidFill>
                <a:srgbClr val="FF0000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AB567B-5799-B94A-8FDD-390B4656D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18642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537D7-2E1F-714E-9104-DC618F94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Impressão 3D controlada por </a:t>
            </a:r>
            <a:r>
              <a:rPr lang="pt-BR" dirty="0" err="1"/>
              <a:t>Arduino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118F26-BA24-C647-9E6C-EB70C195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347" y="4143163"/>
            <a:ext cx="1869963" cy="112131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9192F72-9FC9-5944-825A-4BA70547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3506">
            <a:off x="2687629" y="1767577"/>
            <a:ext cx="1427819" cy="17190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38CAA3-9C81-8041-AC23-69056B28B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739" y="3862770"/>
            <a:ext cx="1486451" cy="1981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CCE98EA-0A1A-3449-A22D-816E5AD34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1437737"/>
            <a:ext cx="4660900" cy="46609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F2A02A-2DDB-F74C-9B08-9448349DDBE4}"/>
              </a:ext>
            </a:extLst>
          </p:cNvPr>
          <p:cNvSpPr txBox="1"/>
          <p:nvPr/>
        </p:nvSpPr>
        <p:spPr>
          <a:xfrm rot="20934170">
            <a:off x="2221789" y="1328519"/>
            <a:ext cx="235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Firmware – </a:t>
            </a:r>
            <a:r>
              <a:rPr lang="pt-BR" dirty="0" err="1"/>
              <a:t>Marlin</a:t>
            </a:r>
            <a:r>
              <a:rPr lang="pt-BR" dirty="0"/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EB2E588-A0B2-4543-87E5-8C534D28F573}"/>
              </a:ext>
            </a:extLst>
          </p:cNvPr>
          <p:cNvSpPr txBox="1"/>
          <p:nvPr/>
        </p:nvSpPr>
        <p:spPr>
          <a:xfrm>
            <a:off x="3009669" y="5838287"/>
            <a:ext cx="235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Frame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80380D4-AAD4-A649-A08E-591528AE83FC}"/>
              </a:ext>
            </a:extLst>
          </p:cNvPr>
          <p:cNvSpPr txBox="1"/>
          <p:nvPr/>
        </p:nvSpPr>
        <p:spPr>
          <a:xfrm>
            <a:off x="179211" y="5660039"/>
            <a:ext cx="235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Arduino</a:t>
            </a:r>
            <a:r>
              <a:rPr lang="pt-BR" dirty="0"/>
              <a:t> – </a:t>
            </a:r>
            <a:r>
              <a:rPr lang="pt-BR" dirty="0" err="1"/>
              <a:t>Shield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06A1122-B4D1-EF45-B17F-AB5B64D5D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60" y="1455139"/>
            <a:ext cx="1055643" cy="103176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63A7EFA-E72B-244B-9BAD-C798A46660DA}"/>
              </a:ext>
            </a:extLst>
          </p:cNvPr>
          <p:cNvSpPr txBox="1"/>
          <p:nvPr/>
        </p:nvSpPr>
        <p:spPr>
          <a:xfrm>
            <a:off x="575260" y="2545304"/>
            <a:ext cx="235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Motores</a:t>
            </a:r>
          </a:p>
        </p:txBody>
      </p:sp>
      <p:sp>
        <p:nvSpPr>
          <p:cNvPr id="14" name="Seta para a Direita 13">
            <a:extLst>
              <a:ext uri="{FF2B5EF4-FFF2-40B4-BE49-F238E27FC236}">
                <a16:creationId xmlns:a16="http://schemas.microsoft.com/office/drawing/2014/main" id="{8084AEF6-35EC-924D-B9F0-39190A01D1D3}"/>
              </a:ext>
            </a:extLst>
          </p:cNvPr>
          <p:cNvSpPr/>
          <p:nvPr/>
        </p:nvSpPr>
        <p:spPr>
          <a:xfrm>
            <a:off x="5172174" y="3311640"/>
            <a:ext cx="1295400" cy="850900"/>
          </a:xfrm>
          <a:prstGeom prst="rightArrow">
            <a:avLst/>
          </a:prstGeom>
          <a:solidFill>
            <a:srgbClr val="30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3595C8-3ADF-1B46-9F4C-A5B94B45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1238573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2F389-576A-0E40-93DE-6EA6D652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5 – Semáforo com som.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247984-0910-1D49-87AA-98905B30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544" y="2292625"/>
            <a:ext cx="2832810" cy="40087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712FEB7-079F-C34D-B89F-55953F52F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32"/>
          <a:stretch/>
        </p:blipFill>
        <p:spPr>
          <a:xfrm>
            <a:off x="11189435" y="3142694"/>
            <a:ext cx="833692" cy="1633883"/>
          </a:xfrm>
          <a:prstGeom prst="rect">
            <a:avLst/>
          </a:prstGeom>
        </p:spPr>
      </p:pic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12BC5F0A-E0BB-DE4A-AE40-A1AED6A62763}"/>
              </a:ext>
            </a:extLst>
          </p:cNvPr>
          <p:cNvSpPr/>
          <p:nvPr/>
        </p:nvSpPr>
        <p:spPr>
          <a:xfrm flipH="1">
            <a:off x="9047789" y="4297016"/>
            <a:ext cx="3144211" cy="205403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1315B08-FB38-944F-A815-51CC22A18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015" y="3432569"/>
            <a:ext cx="1425002" cy="1425002"/>
          </a:xfrm>
          <a:prstGeom prst="rect">
            <a:avLst/>
          </a:prstGeom>
        </p:spPr>
      </p:pic>
      <p:pic>
        <p:nvPicPr>
          <p:cNvPr id="7" name="Picture 2" descr="https://upload.wikimedia.org/wikipedia/commons/2/26/Traffic_lights_3_states.png">
            <a:extLst>
              <a:ext uri="{FF2B5EF4-FFF2-40B4-BE49-F238E27FC236}">
                <a16:creationId xmlns:a16="http://schemas.microsoft.com/office/drawing/2014/main" id="{794B812C-A8B2-D047-8980-011A7CA3F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355" r="33187" b="24396"/>
          <a:stretch/>
        </p:blipFill>
        <p:spPr bwMode="auto">
          <a:xfrm rot="10800000">
            <a:off x="1224660" y="2312313"/>
            <a:ext cx="1535653" cy="321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2/26/Traffic_lights_3_states.png">
            <a:extLst>
              <a:ext uri="{FF2B5EF4-FFF2-40B4-BE49-F238E27FC236}">
                <a16:creationId xmlns:a16="http://schemas.microsoft.com/office/drawing/2014/main" id="{62DAD43E-90D0-2147-BB1D-66D00ABBF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88" b="25967"/>
          <a:stretch/>
        </p:blipFill>
        <p:spPr bwMode="auto">
          <a:xfrm rot="10800000">
            <a:off x="3682499" y="2358110"/>
            <a:ext cx="1582106" cy="325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upload.wikimedia.org/wikipedia/commons/2/26/Traffic_lights_3_states.png">
            <a:extLst>
              <a:ext uri="{FF2B5EF4-FFF2-40B4-BE49-F238E27FC236}">
                <a16:creationId xmlns:a16="http://schemas.microsoft.com/office/drawing/2014/main" id="{06132D27-3375-4C44-A0D9-B9F8BCC12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8" t="4438" r="6538" b="25063"/>
          <a:stretch/>
        </p:blipFill>
        <p:spPr bwMode="auto">
          <a:xfrm>
            <a:off x="2566419" y="2357389"/>
            <a:ext cx="1237120" cy="309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10A71A8-38DC-CB41-8EEB-5D3531030C54}"/>
              </a:ext>
            </a:extLst>
          </p:cNvPr>
          <p:cNvSpPr txBox="1"/>
          <p:nvPr/>
        </p:nvSpPr>
        <p:spPr>
          <a:xfrm>
            <a:off x="2051186" y="1432756"/>
            <a:ext cx="918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Emita um aviso sonoro indicando que o pedestre pode atravessar.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91C19D65-AFC8-764A-8A26-195330D1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733019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256AA-342A-F244-AB7B-92333023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usar </a:t>
            </a:r>
            <a:r>
              <a:rPr lang="pt-BR"/>
              <a:t>o comando  #define?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CECD755-CC9A-8F49-9828-1082F3329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EB8596-FF8A-AD48-9820-2C4A85A80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0" y="1303952"/>
            <a:ext cx="5726889" cy="2488648"/>
          </a:xfrm>
          <a:prstGeom prst="rect">
            <a:avLst/>
          </a:prstGeom>
        </p:spPr>
      </p:pic>
      <p:pic>
        <p:nvPicPr>
          <p:cNvPr id="7" name="Picture 4" descr="http://exor-robotics.com/base/uploads/2015/07/arduino.jpg">
            <a:extLst>
              <a:ext uri="{FF2B5EF4-FFF2-40B4-BE49-F238E27FC236}">
                <a16:creationId xmlns:a16="http://schemas.microsoft.com/office/drawing/2014/main" id="{37D34950-57A5-8E4D-960A-605A31B2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51" y="4046792"/>
            <a:ext cx="2686325" cy="201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8E0AB96-7012-134A-A74A-967CB05E9EEC}"/>
              </a:ext>
            </a:extLst>
          </p:cNvPr>
          <p:cNvSpPr txBox="1"/>
          <p:nvPr/>
        </p:nvSpPr>
        <p:spPr>
          <a:xfrm>
            <a:off x="6768548" y="2176670"/>
            <a:ext cx="47310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>
                    <a:lumMod val="50000"/>
                  </a:schemeClr>
                </a:solidFill>
              </a:rPr>
              <a:t>#define </a:t>
            </a:r>
            <a:r>
              <a:rPr lang="pt-BR" dirty="0"/>
              <a:t>– Usado para substituir um nome por um número que será sempre constante enquanto o </a:t>
            </a:r>
            <a:r>
              <a:rPr lang="pt-BR" dirty="0" err="1"/>
              <a:t>arduino</a:t>
            </a:r>
            <a:r>
              <a:rPr lang="pt-BR" dirty="0"/>
              <a:t> executa.</a:t>
            </a:r>
          </a:p>
          <a:p>
            <a:endParaRPr lang="pt-BR" dirty="0"/>
          </a:p>
          <a:p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int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/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float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 e outros </a:t>
            </a:r>
            <a:r>
              <a:rPr lang="pt-BR" dirty="0"/>
              <a:t>– Usado para inicializar uma variável , ou seja, iniciar uma memória no </a:t>
            </a:r>
            <a:r>
              <a:rPr lang="pt-BR" dirty="0" err="1"/>
              <a:t>Arduino</a:t>
            </a:r>
            <a:r>
              <a:rPr lang="pt-BR" dirty="0"/>
              <a:t> que contêm um número que pode variar ao longo da execução do programa.</a:t>
            </a:r>
          </a:p>
        </p:txBody>
      </p:sp>
    </p:spTree>
    <p:extLst>
      <p:ext uri="{BB962C8B-B14F-4D97-AF65-F5344CB8AC3E}">
        <p14:creationId xmlns:p14="http://schemas.microsoft.com/office/powerpoint/2010/main" val="4200397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Display de 7 segmentos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 t="6006" r="51223" b="4811"/>
          <a:stretch/>
        </p:blipFill>
        <p:spPr>
          <a:xfrm>
            <a:off x="4224100" y="1842160"/>
            <a:ext cx="3118395" cy="3807727"/>
          </a:xfrm>
          <a:prstGeom prst="rect">
            <a:avLst/>
          </a:prstGeom>
        </p:spPr>
      </p:pic>
      <p:cxnSp>
        <p:nvCxnSpPr>
          <p:cNvPr id="6" name="Conector de seta reta 5"/>
          <p:cNvCxnSpPr>
            <a:cxnSpLocks/>
          </p:cNvCxnSpPr>
          <p:nvPr/>
        </p:nvCxnSpPr>
        <p:spPr>
          <a:xfrm flipV="1">
            <a:off x="6591868" y="1856096"/>
            <a:ext cx="873457" cy="11327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 descr="Resultado de imagem para l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50" y="1050877"/>
            <a:ext cx="1645237" cy="13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/>
          <p:cNvCxnSpPr>
            <a:cxnSpLocks/>
          </p:cNvCxnSpPr>
          <p:nvPr/>
        </p:nvCxnSpPr>
        <p:spPr>
          <a:xfrm>
            <a:off x="6373504" y="4462818"/>
            <a:ext cx="2267803" cy="3298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" descr="Resultado de imagem para l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38" y="4192136"/>
            <a:ext cx="1645237" cy="13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Resultado de imagem para l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701" y="2663586"/>
            <a:ext cx="1645237" cy="13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Resultado de imagem para l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656" y="5095163"/>
            <a:ext cx="1645237" cy="13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Resultado de imagem para l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92" y="4374106"/>
            <a:ext cx="1645237" cy="13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Resultado de imagem para l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7" y="2370160"/>
            <a:ext cx="1645237" cy="13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Resultado de imagem para l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707" y="1116840"/>
            <a:ext cx="1645237" cy="13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de seta reta 18"/>
          <p:cNvCxnSpPr>
            <a:cxnSpLocks/>
          </p:cNvCxnSpPr>
          <p:nvPr/>
        </p:nvCxnSpPr>
        <p:spPr>
          <a:xfrm flipV="1">
            <a:off x="6018663" y="3439236"/>
            <a:ext cx="2729552" cy="3684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cxnSpLocks/>
          </p:cNvCxnSpPr>
          <p:nvPr/>
        </p:nvCxnSpPr>
        <p:spPr>
          <a:xfrm flipH="1" flipV="1">
            <a:off x="2524836" y="2920621"/>
            <a:ext cx="2636293" cy="3434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cxnSpLocks/>
          </p:cNvCxnSpPr>
          <p:nvPr/>
        </p:nvCxnSpPr>
        <p:spPr>
          <a:xfrm flipH="1" flipV="1">
            <a:off x="4258101" y="1746913"/>
            <a:ext cx="1792408" cy="7961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cxnSpLocks/>
          </p:cNvCxnSpPr>
          <p:nvPr/>
        </p:nvCxnSpPr>
        <p:spPr>
          <a:xfrm flipH="1">
            <a:off x="2442949" y="4415052"/>
            <a:ext cx="2518014" cy="5663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cxnSpLocks/>
          </p:cNvCxnSpPr>
          <p:nvPr/>
        </p:nvCxnSpPr>
        <p:spPr>
          <a:xfrm flipH="1">
            <a:off x="4408227" y="5045124"/>
            <a:ext cx="1155512" cy="7005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E1BA5C6-7BA3-264C-8BB3-F73617F7C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1E039-A87A-594B-B8E4-91BA9EF18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190" y="1384690"/>
            <a:ext cx="1801907" cy="18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7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Display de 7 segmentos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4" r="86154" b="60448"/>
          <a:stretch/>
        </p:blipFill>
        <p:spPr bwMode="auto">
          <a:xfrm>
            <a:off x="7806721" y="2689413"/>
            <a:ext cx="3813184" cy="3466531"/>
          </a:xfrm>
          <a:prstGeom prst="rect">
            <a:avLst/>
          </a:prstGeom>
          <a:noFill/>
          <a:ln w="9525">
            <a:solidFill>
              <a:srgbClr val="309C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4"/>
          <a:stretch/>
        </p:blipFill>
        <p:spPr>
          <a:xfrm>
            <a:off x="1028442" y="1161726"/>
            <a:ext cx="6343908" cy="5200975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F77F3C-E71C-3E40-9AE1-E8D84210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553F0B-21CA-7546-A36C-81CCFAFFA87B}"/>
              </a:ext>
            </a:extLst>
          </p:cNvPr>
          <p:cNvSpPr txBox="1"/>
          <p:nvPr/>
        </p:nvSpPr>
        <p:spPr>
          <a:xfrm>
            <a:off x="7372350" y="1586753"/>
            <a:ext cx="366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*Montagem para Cátodo Comum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88B6ED-7A5D-AA43-9754-79117157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1" y="1586753"/>
            <a:ext cx="1478821" cy="14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01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Display de 7 segmentos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 t="6006" r="51223" b="4811"/>
          <a:stretch/>
        </p:blipFill>
        <p:spPr>
          <a:xfrm>
            <a:off x="2313414" y="1746626"/>
            <a:ext cx="3118395" cy="3807727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289" r="85733" b="35681"/>
          <a:stretch/>
        </p:blipFill>
        <p:spPr bwMode="auto">
          <a:xfrm>
            <a:off x="7695024" y="1214651"/>
            <a:ext cx="2881990" cy="5001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EFBEC7-52AC-CD4C-8B97-1B79E4C2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977440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85" y="874643"/>
            <a:ext cx="667625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Monitor Serial</a:t>
            </a:r>
          </a:p>
        </p:txBody>
      </p:sp>
      <p:cxnSp>
        <p:nvCxnSpPr>
          <p:cNvPr id="8" name="Conector em Curva 7"/>
          <p:cNvCxnSpPr/>
          <p:nvPr/>
        </p:nvCxnSpPr>
        <p:spPr>
          <a:xfrm>
            <a:off x="5807441" y="1735249"/>
            <a:ext cx="977672" cy="570629"/>
          </a:xfrm>
          <a:prstGeom prst="curvedConnector3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Arredondado 9"/>
          <p:cNvSpPr/>
          <p:nvPr/>
        </p:nvSpPr>
        <p:spPr>
          <a:xfrm>
            <a:off x="4109596" y="1537249"/>
            <a:ext cx="1656522" cy="396000"/>
          </a:xfrm>
          <a:prstGeom prst="round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89" y="1537249"/>
            <a:ext cx="6061103" cy="3856386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6785113" y="5021223"/>
            <a:ext cx="53209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 Monitor Serial permite que o </a:t>
            </a:r>
            <a:r>
              <a:rPr lang="pt-BR" sz="2000" dirty="0" err="1"/>
              <a:t>Arduino</a:t>
            </a:r>
            <a:r>
              <a:rPr lang="pt-BR" sz="2000" dirty="0"/>
              <a:t> envie informações em textos para o usuário através da tela do computador.</a:t>
            </a:r>
          </a:p>
          <a:p>
            <a:endParaRPr lang="pt-BR" sz="200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3CE4D8-26EA-D843-B2B9-FE1FDCF9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648989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58676-C707-7D40-AA2F-9024C5CB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6 – Contagem Regressiva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781BCA-264F-3347-8436-61FBA8AA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72" y="2332810"/>
            <a:ext cx="3663042" cy="366304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06055E1-17E9-104C-99B1-D9606009B528}"/>
              </a:ext>
            </a:extLst>
          </p:cNvPr>
          <p:cNvSpPr txBox="1"/>
          <p:nvPr/>
        </p:nvSpPr>
        <p:spPr>
          <a:xfrm>
            <a:off x="2051186" y="1432756"/>
            <a:ext cx="918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Programe uma contagem regressiva que soa um alarme ao chegar a 0. </a:t>
            </a:r>
          </a:p>
        </p:txBody>
      </p:sp>
      <p:pic>
        <p:nvPicPr>
          <p:cNvPr id="5" name="Picture 2" descr="http://www.webtronico.com/image/cache/data/produtos/buzzer_2_1-500x500.jpg">
            <a:extLst>
              <a:ext uri="{FF2B5EF4-FFF2-40B4-BE49-F238E27FC236}">
                <a16:creationId xmlns:a16="http://schemas.microsoft.com/office/drawing/2014/main" id="{D5E2169E-F476-CF4C-94E9-CF5056A06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12619" r="18301" b="15989"/>
          <a:stretch/>
        </p:blipFill>
        <p:spPr bwMode="auto">
          <a:xfrm>
            <a:off x="8895488" y="3384706"/>
            <a:ext cx="2378075" cy="22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43D0B3-CE47-9240-B3C9-44EC90131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381" y="2663429"/>
            <a:ext cx="2857500" cy="2857500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CDBFB95-5803-5247-911D-AFE01286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36903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58676-C707-7D40-AA2F-9024C5CB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7 – Aviso de Perigo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781BCA-264F-3347-8436-61FBA8AA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64" y="2743201"/>
            <a:ext cx="3122022" cy="3122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06055E1-17E9-104C-99B1-D9606009B528}"/>
              </a:ext>
            </a:extLst>
          </p:cNvPr>
          <p:cNvSpPr txBox="1"/>
          <p:nvPr/>
        </p:nvSpPr>
        <p:spPr>
          <a:xfrm>
            <a:off x="822961" y="1544446"/>
            <a:ext cx="918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Programe uma contagem regressiva que soa um alarme ao chegar a 0 e emita uma aviso de explosão na tela do computador.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E48A39-CD06-3F4C-90AF-E2EDEDC30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55" y="2376019"/>
            <a:ext cx="6061103" cy="385638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87A2CBF-27C7-8E4A-8FD5-43DBA7AFA181}"/>
              </a:ext>
            </a:extLst>
          </p:cNvPr>
          <p:cNvSpPr/>
          <p:nvPr/>
        </p:nvSpPr>
        <p:spPr>
          <a:xfrm>
            <a:off x="5613381" y="3062559"/>
            <a:ext cx="966651" cy="37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7812463-132B-EE4A-8B89-2EA06146398A}"/>
              </a:ext>
            </a:extLst>
          </p:cNvPr>
          <p:cNvSpPr txBox="1"/>
          <p:nvPr/>
        </p:nvSpPr>
        <p:spPr>
          <a:xfrm>
            <a:off x="6096706" y="3782291"/>
            <a:ext cx="243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PERIGO! 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262922-140D-5F42-A406-D75640A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050406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Imprimindo resultados de uma Soma</a:t>
            </a:r>
          </a:p>
        </p:txBody>
      </p:sp>
      <p:pic>
        <p:nvPicPr>
          <p:cNvPr id="3" name="Imagem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4"/>
          <a:stretch/>
        </p:blipFill>
        <p:spPr bwMode="auto">
          <a:xfrm>
            <a:off x="369281" y="1313645"/>
            <a:ext cx="11286224" cy="5138671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DA1B28-80DB-7242-B4EE-9273D33F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4084723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070" y="190394"/>
            <a:ext cx="10629276" cy="935021"/>
          </a:xfrm>
        </p:spPr>
        <p:txBody>
          <a:bodyPr>
            <a:normAutofit/>
          </a:bodyPr>
          <a:lstStyle/>
          <a:p>
            <a:r>
              <a:rPr lang="pt-BR" dirty="0"/>
              <a:t>Imprimindo resultados de uma Soma</a:t>
            </a:r>
          </a:p>
        </p:txBody>
      </p:sp>
      <p:pic>
        <p:nvPicPr>
          <p:cNvPr id="3" name="Imagem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0" y="1799589"/>
            <a:ext cx="10739210" cy="3907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629F36-E5D3-5F46-9FA9-41884A9B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136510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 o </a:t>
            </a:r>
            <a:r>
              <a:rPr lang="pt-BR" dirty="0" err="1"/>
              <a:t>Arduino</a:t>
            </a:r>
            <a:r>
              <a:rPr lang="pt-BR" dirty="0"/>
              <a:t>?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48" y="5087155"/>
            <a:ext cx="1069596" cy="12457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48" y="1437855"/>
            <a:ext cx="4431230" cy="469836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821250" y="1437855"/>
            <a:ext cx="56538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Para que o </a:t>
            </a:r>
            <a:r>
              <a:rPr lang="pt-BR" sz="2000" dirty="0" err="1"/>
              <a:t>Arduino</a:t>
            </a:r>
            <a:r>
              <a:rPr lang="pt-BR" sz="2000" dirty="0"/>
              <a:t> faça o que você deseja, é preciso programá-lo em uma linguagem que ele entenda.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 programação do </a:t>
            </a:r>
            <a:r>
              <a:rPr lang="pt-BR" sz="2000" dirty="0" err="1"/>
              <a:t>Arduino</a:t>
            </a:r>
            <a:r>
              <a:rPr lang="pt-BR" sz="2000" dirty="0"/>
              <a:t> é feita através de uma IDE (</a:t>
            </a:r>
            <a:r>
              <a:rPr lang="pt-BR" sz="2000" i="1" dirty="0" err="1"/>
              <a:t>Integrated</a:t>
            </a:r>
            <a:r>
              <a:rPr lang="pt-BR" sz="2000" i="1" dirty="0"/>
              <a:t> </a:t>
            </a:r>
            <a:r>
              <a:rPr lang="pt-BR" sz="2000" i="1" dirty="0" err="1"/>
              <a:t>Development</a:t>
            </a:r>
            <a:r>
              <a:rPr lang="pt-BR" sz="2000" i="1" dirty="0"/>
              <a:t> </a:t>
            </a:r>
            <a:r>
              <a:rPr lang="pt-BR" sz="2000" i="1" dirty="0" err="1"/>
              <a:t>Environment</a:t>
            </a:r>
            <a:r>
              <a:rPr lang="pt-BR" sz="20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 comunicação entre o computador e o </a:t>
            </a:r>
            <a:r>
              <a:rPr lang="pt-BR" sz="2000" dirty="0" err="1"/>
              <a:t>Arduino</a:t>
            </a:r>
            <a:r>
              <a:rPr lang="pt-BR" sz="2000" dirty="0"/>
              <a:t> é realizada através de um cabo USB.</a:t>
            </a:r>
            <a:endParaRPr lang="en-US" sz="2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935" y="4595833"/>
            <a:ext cx="3914878" cy="1737086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68EABC-D645-1144-AF5B-E59DA826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4416549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Chave Tátil – Botão Digital – </a:t>
            </a:r>
            <a:r>
              <a:rPr lang="pt-BR" dirty="0" err="1"/>
              <a:t>push</a:t>
            </a:r>
            <a:r>
              <a:rPr lang="pt-BR" dirty="0"/>
              <a:t> </a:t>
            </a:r>
            <a:r>
              <a:rPr lang="pt-BR" dirty="0" err="1"/>
              <a:t>button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" t="3611" r="573"/>
          <a:stretch/>
        </p:blipFill>
        <p:spPr>
          <a:xfrm>
            <a:off x="375462" y="1624796"/>
            <a:ext cx="9602944" cy="4315093"/>
          </a:xfrm>
          <a:prstGeom prst="rect">
            <a:avLst/>
          </a:prstGeom>
        </p:spPr>
      </p:pic>
      <p:pic>
        <p:nvPicPr>
          <p:cNvPr id="5" name="Picture 4" descr="http://img03.taobaocdn.com/imgextra/i3/520526348/T2Q_J7XkRbXXXXXXXX_!!520526348.jpg_620x100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41" y="2189593"/>
            <a:ext cx="3072458" cy="230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F48BF4-E607-7944-9A2A-7E923C41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866280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9 – Acender LED com botão</a:t>
            </a:r>
            <a:endParaRPr lang="en-US" dirty="0"/>
          </a:p>
        </p:txBody>
      </p:sp>
      <p:sp>
        <p:nvSpPr>
          <p:cNvPr id="10" name="Retângulo 9"/>
          <p:cNvSpPr/>
          <p:nvPr/>
        </p:nvSpPr>
        <p:spPr>
          <a:xfrm>
            <a:off x="5918799" y="3850783"/>
            <a:ext cx="3032018" cy="218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18799" y="3724946"/>
            <a:ext cx="3508536" cy="2370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t="-1" r="1386" b="17978"/>
          <a:stretch/>
        </p:blipFill>
        <p:spPr>
          <a:xfrm>
            <a:off x="3492955" y="1263890"/>
            <a:ext cx="8699045" cy="5605540"/>
          </a:xfrm>
          <a:prstGeom prst="rect">
            <a:avLst/>
          </a:prstGeom>
        </p:spPr>
      </p:pic>
      <p:pic>
        <p:nvPicPr>
          <p:cNvPr id="2050" name="Picture 2" descr="Resultado de imagem para solução de problema 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21" y="1783052"/>
            <a:ext cx="3811117" cy="228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2558CBF-82EE-5B4D-BAE0-2C72F5E9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1D4E5A-655B-3F4A-AD9E-5E2CD16477F8}"/>
              </a:ext>
            </a:extLst>
          </p:cNvPr>
          <p:cNvSpPr txBox="1"/>
          <p:nvPr/>
        </p:nvSpPr>
        <p:spPr>
          <a:xfrm>
            <a:off x="10744201" y="4188714"/>
            <a:ext cx="1318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Recebe 0 ou 5V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1679F6-5BFA-9942-817C-59AB55E13A52}"/>
              </a:ext>
            </a:extLst>
          </p:cNvPr>
          <p:cNvSpPr/>
          <p:nvPr/>
        </p:nvSpPr>
        <p:spPr>
          <a:xfrm>
            <a:off x="10744201" y="4188714"/>
            <a:ext cx="131859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7A7B963-5BD0-CD42-8424-851F45A3BE3F}"/>
              </a:ext>
            </a:extLst>
          </p:cNvPr>
          <p:cNvCxnSpPr/>
          <p:nvPr/>
        </p:nvCxnSpPr>
        <p:spPr>
          <a:xfrm flipH="1">
            <a:off x="9501809" y="4496491"/>
            <a:ext cx="1242392" cy="105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333CCB-F2D2-B845-8615-A6B6D5DFF8A0}"/>
              </a:ext>
            </a:extLst>
          </p:cNvPr>
          <p:cNvSpPr txBox="1"/>
          <p:nvPr/>
        </p:nvSpPr>
        <p:spPr>
          <a:xfrm>
            <a:off x="759624" y="4479924"/>
            <a:ext cx="2112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Chave Táctil </a:t>
            </a:r>
          </a:p>
          <a:p>
            <a:r>
              <a:rPr lang="pt-BR" sz="2400" dirty="0"/>
              <a:t>6x6x5mm</a:t>
            </a:r>
          </a:p>
          <a:p>
            <a:r>
              <a:rPr lang="pt-BR" sz="2400" dirty="0"/>
              <a:t>4 Terminais</a:t>
            </a:r>
          </a:p>
          <a:p>
            <a:r>
              <a:rPr lang="pt-BR" sz="2400" dirty="0" err="1">
                <a:solidFill>
                  <a:srgbClr val="FF0000"/>
                </a:solidFill>
              </a:rPr>
              <a:t>Cmax</a:t>
            </a:r>
            <a:r>
              <a:rPr lang="pt-BR" sz="2400" dirty="0">
                <a:solidFill>
                  <a:srgbClr val="FF0000"/>
                </a:solidFill>
              </a:rPr>
              <a:t>: </a:t>
            </a:r>
            <a:r>
              <a:rPr lang="pt-BR" sz="2400" dirty="0"/>
              <a:t>50mA</a:t>
            </a:r>
          </a:p>
        </p:txBody>
      </p:sp>
    </p:spTree>
    <p:extLst>
      <p:ext uri="{BB962C8B-B14F-4D97-AF65-F5344CB8AC3E}">
        <p14:creationId xmlns:p14="http://schemas.microsoft.com/office/powerpoint/2010/main" val="3349326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Botão Digital – Funcionamento </a:t>
            </a:r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30A5D-05FE-4143-B1B6-AFA84EBB4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C0E8DC3-0DF9-F44D-BB84-638D9602B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0" y="1524610"/>
            <a:ext cx="10400742" cy="3736503"/>
          </a:xfrm>
          <a:prstGeom prst="rect">
            <a:avLst/>
          </a:prstGeom>
        </p:spPr>
      </p:pic>
      <p:pic>
        <p:nvPicPr>
          <p:cNvPr id="8194" name="Picture 2" descr="Resultado de imagem para button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371" y="2599174"/>
            <a:ext cx="1291062" cy="12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816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IF / ELSE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457" t="17824" r="2660" b="9422"/>
          <a:stretch/>
        </p:blipFill>
        <p:spPr>
          <a:xfrm>
            <a:off x="296214" y="1208001"/>
            <a:ext cx="8229600" cy="4737591"/>
          </a:xfrm>
          <a:prstGeom prst="rect">
            <a:avLst/>
          </a:prstGeom>
        </p:spPr>
      </p:pic>
      <p:pic>
        <p:nvPicPr>
          <p:cNvPr id="1026" name="Picture 2" descr="http://www.ars.usda.gov/sp2UserFiles/Place/12754100/HowtoUseaKey/Blank_For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017" y="2826424"/>
            <a:ext cx="3197268" cy="23979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8873544" y="5640946"/>
            <a:ext cx="289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*</a:t>
            </a:r>
            <a:r>
              <a:rPr lang="pt-BR" b="1" dirty="0">
                <a:solidFill>
                  <a:srgbClr val="FF0000"/>
                </a:solidFill>
              </a:rPr>
              <a:t>Prática 1 e 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0C9288-930B-5F47-B05A-36B875A2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18465739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127906-3C03-DC43-9D49-993D93F9C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1" y="1610643"/>
            <a:ext cx="8255000" cy="4343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IF/ELSE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5B4DF4-A5BE-8643-9394-2F1F3B398C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t="-1" r="1386" b="17978"/>
          <a:stretch/>
        </p:blipFill>
        <p:spPr>
          <a:xfrm>
            <a:off x="6290853" y="2983230"/>
            <a:ext cx="5569677" cy="3589020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01433F-2E0A-5648-9E6B-66BB03DD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3390995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FOR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37939" y="1317845"/>
            <a:ext cx="56453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Para (</a:t>
            </a:r>
            <a:r>
              <a:rPr lang="pt-BR" sz="2000" b="1" dirty="0">
                <a:solidFill>
                  <a:schemeClr val="accent3">
                    <a:lumMod val="75000"/>
                  </a:schemeClr>
                </a:solidFill>
              </a:rPr>
              <a:t>condição inicial</a:t>
            </a:r>
            <a:r>
              <a:rPr lang="pt-BR" sz="2000" b="1" dirty="0"/>
              <a:t>; </a:t>
            </a:r>
            <a:r>
              <a:rPr lang="pt-BR" sz="2000" b="1" dirty="0">
                <a:solidFill>
                  <a:srgbClr val="FF0000"/>
                </a:solidFill>
              </a:rPr>
              <a:t>condição final </a:t>
            </a:r>
            <a:r>
              <a:rPr lang="pt-BR" sz="2000" b="1" dirty="0"/>
              <a:t>, </a:t>
            </a:r>
            <a:r>
              <a:rPr lang="pt-BR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incremento</a:t>
            </a:r>
            <a:r>
              <a:rPr lang="pt-BR" sz="2000" b="1" dirty="0"/>
              <a:t>){</a:t>
            </a:r>
          </a:p>
          <a:p>
            <a:endParaRPr lang="pt-BR" sz="2000" b="1" dirty="0"/>
          </a:p>
          <a:p>
            <a:r>
              <a:rPr lang="pt-BR" sz="2000" b="1" dirty="0"/>
              <a:t>Instrução1;</a:t>
            </a:r>
          </a:p>
          <a:p>
            <a:r>
              <a:rPr lang="pt-BR" sz="2000" b="1" dirty="0"/>
              <a:t>Instrução2;</a:t>
            </a:r>
          </a:p>
          <a:p>
            <a:r>
              <a:rPr lang="pt-BR" sz="2000" b="1" dirty="0"/>
              <a:t>...</a:t>
            </a:r>
          </a:p>
          <a:p>
            <a:endParaRPr lang="pt-BR" sz="2000" b="1" dirty="0"/>
          </a:p>
          <a:p>
            <a:r>
              <a:rPr lang="pt-BR" sz="2000" b="1" dirty="0"/>
              <a:t>}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r="5006"/>
          <a:stretch/>
        </p:blipFill>
        <p:spPr>
          <a:xfrm>
            <a:off x="5127052" y="1871486"/>
            <a:ext cx="6886624" cy="40182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5609" t="36669" r="52725" b="14328"/>
          <a:stretch/>
        </p:blipFill>
        <p:spPr>
          <a:xfrm>
            <a:off x="654688" y="3687406"/>
            <a:ext cx="4237149" cy="2202288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F281A0-31F3-404B-803C-8A003498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891687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FOR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F91D53E-6AFC-1640-B27F-94CE8152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685C43-ECC0-FC4E-A5D9-586D36046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6" y="1350293"/>
            <a:ext cx="8331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1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Acende e Apaga c/ 1 botão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2B8BF73-F3F3-A744-A0F6-16FC26F9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4C7FAE-DC3D-5647-A2D8-0B433A53C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77950"/>
            <a:ext cx="112268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2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Acende e Apaga c/ 1 botão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2B8BF73-F3F3-A744-A0F6-16FC26F9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C43E77-93E2-C445-83B2-438207466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69" y="1292865"/>
            <a:ext cx="7882835" cy="50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09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Símbolos e Tabela Verdade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87" y="3006142"/>
            <a:ext cx="9337282" cy="31718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70" y="1581418"/>
            <a:ext cx="2571750" cy="1447800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E7C851-9441-3741-8DD5-F6FB71AF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67742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Aduino</a:t>
            </a:r>
            <a:r>
              <a:rPr lang="pt-BR" dirty="0"/>
              <a:t> – Um projeto Open </a:t>
            </a:r>
            <a:r>
              <a:rPr lang="pt-BR" dirty="0" err="1"/>
              <a:t>Source</a:t>
            </a:r>
            <a:endParaRPr lang="en-US" dirty="0"/>
          </a:p>
        </p:txBody>
      </p:sp>
      <p:sp>
        <p:nvSpPr>
          <p:cNvPr id="3" name="CaixaDeTexto 2"/>
          <p:cNvSpPr txBox="1"/>
          <p:nvPr/>
        </p:nvSpPr>
        <p:spPr>
          <a:xfrm>
            <a:off x="837127" y="1661375"/>
            <a:ext cx="9350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Espírito de comunidade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Código Aberto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Resultado de imagem para clones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17" y="3143845"/>
            <a:ext cx="2703163" cy="270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10" y="1476868"/>
            <a:ext cx="2149095" cy="2149095"/>
          </a:xfrm>
          <a:prstGeom prst="rect">
            <a:avLst/>
          </a:prstGeom>
        </p:spPr>
      </p:pic>
      <p:pic>
        <p:nvPicPr>
          <p:cNvPr id="7" name="Picture 4" descr="https://content.solarbotics.com/products/photos/415f0902f0da88f2ec5aa0b7846082a2/lrg/28920-IMG_42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506" y="3823349"/>
            <a:ext cx="2863749" cy="21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g.americanas.com.br/produtos/01/00/sku/9140/3/9140383_2G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931" y="120866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7452A2-A5C7-1744-B200-E4296F88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038197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Acende e Apaga c/ 1 botão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2BC3B7-EADB-7F42-9C4E-F6B47A88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CB3749-E9B3-074F-855D-C5DF1F5DB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0" y="1364555"/>
            <a:ext cx="8483048" cy="48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203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 1 - Semáforo Interativo</a:t>
            </a:r>
            <a:endParaRPr lang="en-US" dirty="0"/>
          </a:p>
        </p:txBody>
      </p:sp>
      <p:pic>
        <p:nvPicPr>
          <p:cNvPr id="3074" name="Picture 2" descr="https://upload.wikimedia.org/wikipedia/commons/2/26/Traffic_lights_3_sta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355" r="33187" b="24396"/>
          <a:stretch/>
        </p:blipFill>
        <p:spPr bwMode="auto">
          <a:xfrm rot="10800000">
            <a:off x="1095988" y="1416294"/>
            <a:ext cx="1146219" cy="240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92" y="1542090"/>
            <a:ext cx="1126890" cy="2520356"/>
          </a:xfrm>
          <a:prstGeom prst="rect">
            <a:avLst/>
          </a:prstGeom>
        </p:spPr>
      </p:pic>
      <p:pic>
        <p:nvPicPr>
          <p:cNvPr id="7" name="Picture 2" descr="https://upload.wikimedia.org/wikipedia/commons/2/26/Traffic_lights_3_sta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88" b="25967"/>
          <a:stretch/>
        </p:blipFill>
        <p:spPr bwMode="auto">
          <a:xfrm rot="10800000">
            <a:off x="3244842" y="1471255"/>
            <a:ext cx="1180892" cy="24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2/26/Traffic_lights_3_sta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8" t="4438" r="6538" b="25063"/>
          <a:stretch/>
        </p:blipFill>
        <p:spPr bwMode="auto">
          <a:xfrm>
            <a:off x="2262991" y="1461369"/>
            <a:ext cx="923393" cy="231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antos.sp.gov.br/static/files/styles/noticia_categoria/public/RAIMUNDO%20ROSA_9303.JPG?itok=M5y0swS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251" y="1680692"/>
            <a:ext cx="2952750" cy="22193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.ytimg.com/vi/lsO9owUcz_Y/maxresdefaul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7" t="19254" r="18881" b="12056"/>
          <a:stretch/>
        </p:blipFill>
        <p:spPr bwMode="auto">
          <a:xfrm>
            <a:off x="4158603" y="4110178"/>
            <a:ext cx="3168203" cy="20330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webtronico.com/image/cache/data/produtos/buzzer_2_1-500x500.jpg">
            <a:extLst>
              <a:ext uri="{FF2B5EF4-FFF2-40B4-BE49-F238E27FC236}">
                <a16:creationId xmlns:a16="http://schemas.microsoft.com/office/drawing/2014/main" id="{9297A122-7B57-B74A-9A5B-C8D3CC9FD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12619" r="18301" b="15989"/>
          <a:stretch/>
        </p:blipFill>
        <p:spPr bwMode="auto">
          <a:xfrm>
            <a:off x="9077675" y="4455295"/>
            <a:ext cx="1536985" cy="147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6B5A65-3295-2E4A-8D02-C0A5B09E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773673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4CF5A-A7D9-F74F-8246-BBBAE7F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 2: Urna Eletrônica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F719528-0980-6B43-B019-FBE71EB95D79}"/>
              </a:ext>
            </a:extLst>
          </p:cNvPr>
          <p:cNvSpPr/>
          <p:nvPr/>
        </p:nvSpPr>
        <p:spPr>
          <a:xfrm>
            <a:off x="5356860" y="1910418"/>
            <a:ext cx="6336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 uma urna eletrônica. Esta urna deve conter 3 botões, um para votar no candidato A, outro para o candidato </a:t>
            </a:r>
            <a:r>
              <a:rPr lang="pt-BR" dirty="0" err="1"/>
              <a:t>B</a:t>
            </a:r>
            <a:r>
              <a:rPr lang="pt-BR" dirty="0"/>
              <a:t> e um para mostrar o resultado parcial da eleição na tela.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urna deve ter 2 </a:t>
            </a:r>
            <a:r>
              <a:rPr lang="pt-BR" dirty="0" err="1"/>
              <a:t>leds</a:t>
            </a:r>
            <a:r>
              <a:rPr lang="pt-BR" dirty="0"/>
              <a:t> de cor diferente, que piscará conforme o candidato votado.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som deve ser soado a cada voto computado e o nome do candidato com uma mensagem deve aparecer na tela do computador: “Você você votou no candidato </a:t>
            </a:r>
            <a:r>
              <a:rPr lang="pt-BR" dirty="0" err="1"/>
              <a:t>X</a:t>
            </a:r>
            <a:r>
              <a:rPr lang="pt-BR" dirty="0"/>
              <a:t>”.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74C9A2-613C-4D4F-A67F-399AF4B9F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73" y="2130698"/>
            <a:ext cx="5014287" cy="2421761"/>
          </a:xfrm>
          <a:prstGeom prst="rect">
            <a:avLst/>
          </a:prstGeo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CA4787-F95E-4147-9F54-3A7EC510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90950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Tipos de </a:t>
            </a:r>
            <a:r>
              <a:rPr lang="pt-BR" dirty="0" err="1">
                <a:solidFill>
                  <a:schemeClr val="tx1"/>
                </a:solidFill>
              </a:rPr>
              <a:t>Arduino</a:t>
            </a:r>
            <a:r>
              <a:rPr lang="pt-BR" dirty="0">
                <a:solidFill>
                  <a:schemeClr val="tx1"/>
                </a:solidFill>
              </a:rPr>
              <a:t> mais comuns...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B968283-8745-B748-B6FD-1FBA5E74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9413">
            <a:off x="660405" y="1530249"/>
            <a:ext cx="2897482" cy="22790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F6359F8-2177-0D44-BC42-2509FEDB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80235">
            <a:off x="3533720" y="2536467"/>
            <a:ext cx="3975100" cy="2044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5038FA-E37C-BC4A-929C-F94E9FE3F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720" y="1104901"/>
            <a:ext cx="2857500" cy="2857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DE45E3C-1C64-D641-94FB-34B7C87D1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33" y="3962401"/>
            <a:ext cx="2086610" cy="1551302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5B3C6C-E7AF-5A4B-AFAD-EF3E2BC7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22677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08E6C-68B5-7241-B44A-D8323FDC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Simulador de </a:t>
            </a:r>
            <a:r>
              <a:rPr lang="pt-BR" dirty="0" err="1"/>
              <a:t>Arduino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204349-3FCF-A04E-A197-DC02DB8D0DDB}"/>
              </a:ext>
            </a:extLst>
          </p:cNvPr>
          <p:cNvSpPr txBox="1"/>
          <p:nvPr/>
        </p:nvSpPr>
        <p:spPr>
          <a:xfrm>
            <a:off x="1011382" y="1510145"/>
            <a:ext cx="871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Site :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3B088-BBEA-464A-852C-0D513C1B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436" y="2025072"/>
            <a:ext cx="3251200" cy="3251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8D33D7-333D-7643-85CF-8FC2CD83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70" y="1754100"/>
            <a:ext cx="5237430" cy="3522172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9B7B25-5E24-A944-B733-DC354D9E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Microfarad - Todos direitos reservados </a:t>
            </a:r>
          </a:p>
        </p:txBody>
      </p:sp>
    </p:spTree>
    <p:extLst>
      <p:ext uri="{BB962C8B-B14F-4D97-AF65-F5344CB8AC3E}">
        <p14:creationId xmlns:p14="http://schemas.microsoft.com/office/powerpoint/2010/main" val="26637894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46868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rgbClr val="309C80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3934</TotalTime>
  <Words>1594</Words>
  <Application>Microsoft Macintosh PowerPoint</Application>
  <PresentationFormat>Widescreen</PresentationFormat>
  <Paragraphs>299</Paragraphs>
  <Slides>72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Mangal</vt:lpstr>
      <vt:lpstr>Retrospectiva</vt:lpstr>
      <vt:lpstr>O Arduino</vt:lpstr>
      <vt:lpstr>O Arduino</vt:lpstr>
      <vt:lpstr>Projetos com Arduino</vt:lpstr>
      <vt:lpstr>Projetos Artísticos com Arduino</vt:lpstr>
      <vt:lpstr>Impressão 3D controlada por Arduino</vt:lpstr>
      <vt:lpstr>Como funciona o Arduino?</vt:lpstr>
      <vt:lpstr> Aduino – Um projeto Open Source</vt:lpstr>
      <vt:lpstr>Tipos de Arduino mais comuns...</vt:lpstr>
      <vt:lpstr>Simulador de Arduino</vt:lpstr>
      <vt:lpstr>Mão na Massa - Instalação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Instalando a IDE do Arduino</vt:lpstr>
      <vt:lpstr>Conectando o Arduino no Computador</vt:lpstr>
      <vt:lpstr>Selecionando o tipo de Arduino e Porta</vt:lpstr>
      <vt:lpstr>Gravando um código em branco</vt:lpstr>
      <vt:lpstr>LED – Diodo Emissor de Luz</vt:lpstr>
      <vt:lpstr>Valor do Resistor de um LED</vt:lpstr>
      <vt:lpstr>Resistência e Resistor</vt:lpstr>
      <vt:lpstr>Valor do Resistor de um LED</vt:lpstr>
      <vt:lpstr>Apresentação do PowerPoint</vt:lpstr>
      <vt:lpstr>Multímetro</vt:lpstr>
      <vt:lpstr>Estrutura de um Protoboard</vt:lpstr>
      <vt:lpstr>Circuitos com o Arduino</vt:lpstr>
      <vt:lpstr>Código do Projeto</vt:lpstr>
      <vt:lpstr>Projeto 1 - Pisca Led</vt:lpstr>
      <vt:lpstr>Projeto 2 – Semáforo Simples</vt:lpstr>
      <vt:lpstr>Projeto 2 – Semáforo – Parte 1</vt:lpstr>
      <vt:lpstr>Projeto 2 – Semáforo – Parte 2</vt:lpstr>
      <vt:lpstr>Como ligar mais de 3 leds? </vt:lpstr>
      <vt:lpstr>Projeto 3 – Semáforo de Trânsito e Pedestre</vt:lpstr>
      <vt:lpstr>Semáforo com pedestre - Montagem</vt:lpstr>
      <vt:lpstr>Semáforo com pedestre - Dica</vt:lpstr>
      <vt:lpstr>Semáforo com pedestre - Dica</vt:lpstr>
      <vt:lpstr>Buzzer</vt:lpstr>
      <vt:lpstr>Buzzer</vt:lpstr>
      <vt:lpstr>Projeto 4 – Montagem + Código </vt:lpstr>
      <vt:lpstr>Compondo músicas com uma buzina! </vt:lpstr>
      <vt:lpstr>Projeto 5 – Semáforo com som.</vt:lpstr>
      <vt:lpstr>Quando usar o comando  #define?</vt:lpstr>
      <vt:lpstr>Display de 7 segmentos </vt:lpstr>
      <vt:lpstr>Display de 7 segmentos</vt:lpstr>
      <vt:lpstr>Display de 7 segmentos</vt:lpstr>
      <vt:lpstr>Monitor Serial</vt:lpstr>
      <vt:lpstr>Projeto 6 – Contagem Regressiva</vt:lpstr>
      <vt:lpstr>Projeto 7 – Aviso de Perigo</vt:lpstr>
      <vt:lpstr>Imprimindo resultados de uma Soma</vt:lpstr>
      <vt:lpstr>Imprimindo resultados de uma Soma</vt:lpstr>
      <vt:lpstr>Chave Tátil – Botão Digital – push button</vt:lpstr>
      <vt:lpstr>Projeto 9 – Acender LED com botão</vt:lpstr>
      <vt:lpstr>Botão Digital – Funcionamento </vt:lpstr>
      <vt:lpstr>Estrutura IF / ELSE</vt:lpstr>
      <vt:lpstr>Estrutura IF/ELSE</vt:lpstr>
      <vt:lpstr>Estrutura FOR</vt:lpstr>
      <vt:lpstr>Estrutura FOR</vt:lpstr>
      <vt:lpstr>Acende e Apaga c/ 1 botão</vt:lpstr>
      <vt:lpstr>Acende e Apaga c/ 1 botão</vt:lpstr>
      <vt:lpstr>Símbolos e Tabela Verdade</vt:lpstr>
      <vt:lpstr>Acende e Apaga c/ 1 botão</vt:lpstr>
      <vt:lpstr>Desafio 1 - Semáforo Interativo</vt:lpstr>
      <vt:lpstr>Desafio 2: Urna Eletrônica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Karla Vanessa Fernandes</dc:creator>
  <cp:lastModifiedBy>Karla Vanessa Fernandes Azambuja</cp:lastModifiedBy>
  <cp:revision>308</cp:revision>
  <cp:lastPrinted>2018-06-09T13:44:07Z</cp:lastPrinted>
  <dcterms:created xsi:type="dcterms:W3CDTF">2015-09-17T01:57:22Z</dcterms:created>
  <dcterms:modified xsi:type="dcterms:W3CDTF">2020-07-07T23:41:50Z</dcterms:modified>
</cp:coreProperties>
</file>